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 id="2147483686" r:id="rId3"/>
    <p:sldMasterId id="2147483661" r:id="rId4"/>
  </p:sldMasterIdLst>
  <p:notesMasterIdLst>
    <p:notesMasterId r:id="rId58"/>
  </p:notesMasterIdLst>
  <p:sldIdLst>
    <p:sldId id="256" r:id="rId5"/>
    <p:sldId id="268" r:id="rId6"/>
    <p:sldId id="273" r:id="rId7"/>
    <p:sldId id="275" r:id="rId8"/>
    <p:sldId id="257" r:id="rId9"/>
    <p:sldId id="276" r:id="rId10"/>
    <p:sldId id="277" r:id="rId11"/>
    <p:sldId id="278" r:id="rId12"/>
    <p:sldId id="261" r:id="rId13"/>
    <p:sldId id="279" r:id="rId14"/>
    <p:sldId id="280" r:id="rId15"/>
    <p:sldId id="281" r:id="rId16"/>
    <p:sldId id="282" r:id="rId17"/>
    <p:sldId id="283" r:id="rId18"/>
    <p:sldId id="267" r:id="rId19"/>
    <p:sldId id="284" r:id="rId20"/>
    <p:sldId id="269" r:id="rId21"/>
    <p:sldId id="285" r:id="rId22"/>
    <p:sldId id="271" r:id="rId23"/>
    <p:sldId id="286" r:id="rId24"/>
    <p:sldId id="287" r:id="rId25"/>
    <p:sldId id="265" r:id="rId26"/>
    <p:sldId id="264" r:id="rId27"/>
    <p:sldId id="263" r:id="rId28"/>
    <p:sldId id="262" r:id="rId29"/>
    <p:sldId id="296" r:id="rId30"/>
    <p:sldId id="307" r:id="rId31"/>
    <p:sldId id="306" r:id="rId32"/>
    <p:sldId id="303" r:id="rId33"/>
    <p:sldId id="305" r:id="rId34"/>
    <p:sldId id="302" r:id="rId35"/>
    <p:sldId id="301" r:id="rId36"/>
    <p:sldId id="300" r:id="rId37"/>
    <p:sldId id="299" r:id="rId38"/>
    <p:sldId id="298" r:id="rId39"/>
    <p:sldId id="297" r:id="rId40"/>
    <p:sldId id="259" r:id="rId41"/>
    <p:sldId id="311" r:id="rId42"/>
    <p:sldId id="258" r:id="rId43"/>
    <p:sldId id="312" r:id="rId44"/>
    <p:sldId id="260" r:id="rId45"/>
    <p:sldId id="313" r:id="rId46"/>
    <p:sldId id="314" r:id="rId47"/>
    <p:sldId id="315" r:id="rId48"/>
    <p:sldId id="316" r:id="rId49"/>
    <p:sldId id="317" r:id="rId50"/>
    <p:sldId id="266" r:id="rId51"/>
    <p:sldId id="294" r:id="rId52"/>
    <p:sldId id="291" r:id="rId53"/>
    <p:sldId id="290" r:id="rId54"/>
    <p:sldId id="289" r:id="rId55"/>
    <p:sldId id="288" r:id="rId56"/>
    <p:sldId id="310"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orbel" panose="020B0503020204020204" pitchFamily="34" charset="0"/>
      <p:regular r:id="rId65"/>
      <p:bold r:id="rId66"/>
      <p:italic r:id="rId67"/>
      <p:boldItalic r:id="rId68"/>
    </p:embeddedFont>
    <p:embeddedFont>
      <p:font typeface="Lato" panose="020F0502020204030203" pitchFamily="34" charset="0"/>
      <p:regular r:id="rId69"/>
      <p:bold r:id="rId70"/>
      <p:italic r:id="rId71"/>
      <p:boldItalic r:id="rId72"/>
    </p:embeddedFont>
    <p:embeddedFont>
      <p:font typeface="Raleway" pitchFamily="2" charset="77"/>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F21310-56DD-A0F4-5713-294925B62E57}" name="Ammar Ahmed Pallikonda Latheef" initials="AL" userId="S::apallik1@jh.edu::021cc53b-7c16-4289-825e-498b22705af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2d5c0bca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2d5c0bca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Langauge modeling</a:t>
            </a:r>
            <a:endParaRPr/>
          </a:p>
          <a:p>
            <a:pPr marL="0" lvl="0" indent="0" algn="l" rtl="0">
              <a:spcBef>
                <a:spcPts val="0"/>
              </a:spcBef>
              <a:spcAft>
                <a:spcPts val="0"/>
              </a:spcAft>
              <a:buNone/>
            </a:pPr>
            <a:r>
              <a:rPr lang="en"/>
              <a:t>Prefix Language Modeling </a:t>
            </a:r>
            <a:endParaRPr/>
          </a:p>
          <a:p>
            <a:pPr marL="0" lvl="0" indent="0" algn="l" rtl="0">
              <a:spcBef>
                <a:spcPts val="0"/>
              </a:spcBef>
              <a:spcAft>
                <a:spcPts val="0"/>
              </a:spcAft>
              <a:buNone/>
            </a:pPr>
            <a:r>
              <a:rPr lang="en"/>
              <a:t>Masked Language Modeling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2d70530cb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2d70530cb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52d5c0bca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52d5c0bc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52d70530cb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52d70530cb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52d70530c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52d70530c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33966db1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533966db1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2d70530c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2d70530c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52d70530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52d70530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33966db1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33966db1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d70530c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d70530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327ea5b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327ea5b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5327ea5bd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5327ea5b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5327ea5bd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5327ea5bd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94880c52a_0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94880c52a_0_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94880c52a_1_4: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94880c52a_1_4: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394880c52a_2_0: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394880c52a_2_0: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52d70530c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52d70530c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777225" y="4777725"/>
            <a:ext cx="6217900" cy="4526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94880c52a_1_13: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94880c52a_1_13: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94880c52a_2_9: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94880c52a_2_9: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94880c52a_2_15: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94880c52a_2_15: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94880c52a_2_21:notes"/>
          <p:cNvSpPr>
            <a:spLocks noGrp="1" noRot="1" noChangeAspect="1"/>
          </p:cNvSpPr>
          <p:nvPr>
            <p:ph type="sldImg" idx="2"/>
          </p:nvPr>
        </p:nvSpPr>
        <p:spPr>
          <a:xfrm>
            <a:off x="533400" y="754063"/>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94880c52a_2_21:notes"/>
          <p:cNvSpPr txBox="1">
            <a:spLocks noGrp="1"/>
          </p:cNvSpPr>
          <p:nvPr>
            <p:ph type="body" idx="1"/>
          </p:nvPr>
        </p:nvSpPr>
        <p:spPr>
          <a:xfrm>
            <a:off x="777225" y="4777725"/>
            <a:ext cx="6217800" cy="45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30069fa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30069fa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534c6d6f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534c6d6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52d70530cb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52d70530cb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34c6d6fa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534c6d6fa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34c6d6fa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34c6d6fa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34c6d6fa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34c6d6fa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534c6d6fa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534c6d6fa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orbel"/>
                <a:ea typeface="Corbel"/>
                <a:cs typeface="Corbel"/>
                <a:sym typeface="Corbel"/>
              </a:rPr>
              <a:t>R-Denoiser : Usually used to gain knowledge rather than the ability to generate fluent text.</a:t>
            </a:r>
            <a:endParaRPr sz="1200">
              <a:solidFill>
                <a:schemeClr val="dk1"/>
              </a:solidFill>
              <a:latin typeface="Corbel"/>
              <a:ea typeface="Corbel"/>
              <a:cs typeface="Corbel"/>
              <a:sym typeface="Corbel"/>
            </a:endParaRPr>
          </a:p>
          <a:p>
            <a:pPr marL="0" lvl="0" indent="0" algn="l" rtl="0">
              <a:lnSpc>
                <a:spcPct val="115000"/>
              </a:lnSpc>
              <a:spcBef>
                <a:spcPts val="0"/>
              </a:spcBef>
              <a:spcAft>
                <a:spcPts val="0"/>
              </a:spcAft>
              <a:buNone/>
            </a:pPr>
            <a:r>
              <a:rPr lang="en" sz="1200">
                <a:solidFill>
                  <a:schemeClr val="dk1"/>
                </a:solidFill>
                <a:latin typeface="Corbel"/>
                <a:ea typeface="Corbel"/>
                <a:cs typeface="Corbel"/>
                <a:sym typeface="Corbel"/>
              </a:rPr>
              <a:t>S-Denoiser : Typically used for inputs-to-targets tasks.</a:t>
            </a:r>
            <a:endParaRPr sz="1200">
              <a:solidFill>
                <a:schemeClr val="dk1"/>
              </a:solidFill>
              <a:latin typeface="Corbel"/>
              <a:ea typeface="Corbel"/>
              <a:cs typeface="Corbel"/>
              <a:sym typeface="Corbe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orbel"/>
                <a:ea typeface="Corbel"/>
                <a:cs typeface="Corbel"/>
                <a:sym typeface="Corbel"/>
              </a:rPr>
              <a:t>X-Denoiser : Can be seen as an intermediate between R-denoiser and S-denoiser. It is generally used for long text generation tasks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534c6d6fa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534c6d6f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orbel"/>
              <a:ea typeface="Corbel"/>
              <a:cs typeface="Corbel"/>
              <a:sym typeface="Corbe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534c6d6fa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534c6d6fa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ea typeface="Calibri"/>
                <a:cs typeface="Calibri"/>
              </a:rPr>
              <a:t>Models that create images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6A7A81F-95F7-4C44-A4A1-85F8DE619859}" type="slidenum">
              <a:t>50</a:t>
            </a:fld>
            <a:endParaRPr lang="en-US"/>
          </a:p>
        </p:txBody>
      </p:sp>
    </p:spTree>
    <p:extLst>
      <p:ext uri="{BB962C8B-B14F-4D97-AF65-F5344CB8AC3E}">
        <p14:creationId xmlns:p14="http://schemas.microsoft.com/office/powerpoint/2010/main" val="421193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52d70530cb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52d70530cb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52d70530c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52d70530c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52d70530cb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52d70530cb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52d70530cb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52d70530cb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Langauge modeling</a:t>
            </a:r>
            <a:endParaRPr/>
          </a:p>
          <a:p>
            <a:pPr marL="0" lvl="0" indent="0" algn="l" rtl="0">
              <a:spcBef>
                <a:spcPts val="0"/>
              </a:spcBef>
              <a:spcAft>
                <a:spcPts val="0"/>
              </a:spcAft>
              <a:buNone/>
            </a:pPr>
            <a:r>
              <a:rPr lang="en"/>
              <a:t>Prefix Language Modeling </a:t>
            </a:r>
            <a:endParaRPr/>
          </a:p>
          <a:p>
            <a:pPr marL="0" lvl="0" indent="0" algn="l" rtl="0">
              <a:spcBef>
                <a:spcPts val="0"/>
              </a:spcBef>
              <a:spcAft>
                <a:spcPts val="0"/>
              </a:spcAft>
              <a:buNone/>
            </a:pPr>
            <a:r>
              <a:rPr lang="en"/>
              <a:t>Masked Language Modeling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52d5c0bca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52d5c0bca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 Langauge modeling</a:t>
            </a:r>
            <a:endParaRPr/>
          </a:p>
          <a:p>
            <a:pPr marL="0" lvl="0" indent="0" algn="l" rtl="0">
              <a:spcBef>
                <a:spcPts val="0"/>
              </a:spcBef>
              <a:spcAft>
                <a:spcPts val="0"/>
              </a:spcAft>
              <a:buNone/>
            </a:pPr>
            <a:r>
              <a:rPr lang="en"/>
              <a:t>Prefix Language Modeling </a:t>
            </a:r>
            <a:endParaRPr/>
          </a:p>
          <a:p>
            <a:pPr marL="0" lvl="0" indent="0" algn="l" rtl="0">
              <a:spcBef>
                <a:spcPts val="0"/>
              </a:spcBef>
              <a:spcAft>
                <a:spcPts val="0"/>
              </a:spcAft>
              <a:buNone/>
            </a:pPr>
            <a:r>
              <a:rPr lang="en"/>
              <a:t>Masked Language Modeling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9/13/22</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167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3977" cy="487905"/>
          </a:xfrm>
          <a:prstGeom prst="rect">
            <a:avLst/>
          </a:prstGeom>
          <a:solidFill>
            <a:schemeClr val="lt1"/>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11" name="Google Shape;11;p2"/>
          <p:cNvGrpSpPr/>
          <p:nvPr/>
        </p:nvGrpSpPr>
        <p:grpSpPr>
          <a:xfrm>
            <a:off x="830546" y="1191162"/>
            <a:ext cx="745799" cy="45825"/>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14" name="Google Shape;14;p2"/>
          <p:cNvSpPr txBox="1">
            <a:spLocks noGrp="1"/>
          </p:cNvSpPr>
          <p:nvPr>
            <p:ph type="ctrTitle"/>
          </p:nvPr>
        </p:nvSpPr>
        <p:spPr>
          <a:xfrm>
            <a:off x="729450" y="1322449"/>
            <a:ext cx="7688103" cy="1664809"/>
          </a:xfrm>
          <a:prstGeom prst="rect">
            <a:avLst/>
          </a:prstGeom>
        </p:spPr>
        <p:txBody>
          <a:bodyPr spcFirstLastPara="1" wrap="square" lIns="100800" tIns="100800" rIns="100800" bIns="100800" anchor="t" anchorCtr="0">
            <a:normAutofit/>
          </a:bodyPr>
          <a:lstStyle>
            <a:lvl1pPr lvl="0">
              <a:spcBef>
                <a:spcPts val="0"/>
              </a:spcBef>
              <a:spcAft>
                <a:spcPts val="0"/>
              </a:spcAft>
              <a:buSzPts val="4600"/>
              <a:buNone/>
              <a:defRPr sz="4173"/>
            </a:lvl1pPr>
            <a:lvl2pPr lvl="1">
              <a:spcBef>
                <a:spcPts val="0"/>
              </a:spcBef>
              <a:spcAft>
                <a:spcPts val="0"/>
              </a:spcAft>
              <a:buSzPts val="4600"/>
              <a:buNone/>
              <a:defRPr sz="4173"/>
            </a:lvl2pPr>
            <a:lvl3pPr lvl="2">
              <a:spcBef>
                <a:spcPts val="0"/>
              </a:spcBef>
              <a:spcAft>
                <a:spcPts val="0"/>
              </a:spcAft>
              <a:buSzPts val="4600"/>
              <a:buNone/>
              <a:defRPr sz="4173"/>
            </a:lvl3pPr>
            <a:lvl4pPr lvl="3">
              <a:spcBef>
                <a:spcPts val="0"/>
              </a:spcBef>
              <a:spcAft>
                <a:spcPts val="0"/>
              </a:spcAft>
              <a:buSzPts val="4600"/>
              <a:buNone/>
              <a:defRPr sz="4173"/>
            </a:lvl4pPr>
            <a:lvl5pPr lvl="4">
              <a:spcBef>
                <a:spcPts val="0"/>
              </a:spcBef>
              <a:spcAft>
                <a:spcPts val="0"/>
              </a:spcAft>
              <a:buSzPts val="4600"/>
              <a:buNone/>
              <a:defRPr sz="4173"/>
            </a:lvl5pPr>
            <a:lvl6pPr lvl="5">
              <a:spcBef>
                <a:spcPts val="0"/>
              </a:spcBef>
              <a:spcAft>
                <a:spcPts val="0"/>
              </a:spcAft>
              <a:buSzPts val="4600"/>
              <a:buNone/>
              <a:defRPr sz="4173"/>
            </a:lvl6pPr>
            <a:lvl7pPr lvl="6">
              <a:spcBef>
                <a:spcPts val="0"/>
              </a:spcBef>
              <a:spcAft>
                <a:spcPts val="0"/>
              </a:spcAft>
              <a:buSzPts val="4600"/>
              <a:buNone/>
              <a:defRPr sz="4173"/>
            </a:lvl7pPr>
            <a:lvl8pPr lvl="7">
              <a:spcBef>
                <a:spcPts val="0"/>
              </a:spcBef>
              <a:spcAft>
                <a:spcPts val="0"/>
              </a:spcAft>
              <a:buSzPts val="4600"/>
              <a:buNone/>
              <a:defRPr sz="4173"/>
            </a:lvl8pPr>
            <a:lvl9pPr lvl="8">
              <a:spcBef>
                <a:spcPts val="0"/>
              </a:spcBef>
              <a:spcAft>
                <a:spcPts val="0"/>
              </a:spcAft>
              <a:buSzPts val="4600"/>
              <a:buNone/>
              <a:defRPr sz="4173"/>
            </a:lvl9pPr>
          </a:lstStyle>
          <a:p>
            <a:endParaRPr/>
          </a:p>
        </p:txBody>
      </p:sp>
      <p:sp>
        <p:nvSpPr>
          <p:cNvPr id="15" name="Google Shape;15;p2"/>
          <p:cNvSpPr txBox="1">
            <a:spLocks noGrp="1"/>
          </p:cNvSpPr>
          <p:nvPr>
            <p:ph type="subTitle" idx="1"/>
          </p:nvPr>
        </p:nvSpPr>
        <p:spPr>
          <a:xfrm>
            <a:off x="729628" y="3172900"/>
            <a:ext cx="7688103" cy="541240"/>
          </a:xfrm>
          <a:prstGeom prst="rect">
            <a:avLst/>
          </a:prstGeom>
        </p:spPr>
        <p:txBody>
          <a:bodyPr spcFirstLastPara="1" wrap="square" lIns="100800" tIns="100800" rIns="100800" bIns="100800" anchor="t" anchorCtr="0">
            <a:normAutofit/>
          </a:bodyPr>
          <a:lstStyle>
            <a:lvl1pPr lvl="0">
              <a:lnSpc>
                <a:spcPct val="100000"/>
              </a:lnSpc>
              <a:spcBef>
                <a:spcPts val="0"/>
              </a:spcBef>
              <a:spcAft>
                <a:spcPts val="0"/>
              </a:spcAft>
              <a:buSzPts val="1800"/>
              <a:buNone/>
              <a:defRPr sz="1633"/>
            </a:lvl1pPr>
            <a:lvl2pPr lvl="1">
              <a:lnSpc>
                <a:spcPct val="100000"/>
              </a:lnSpc>
              <a:spcBef>
                <a:spcPts val="0"/>
              </a:spcBef>
              <a:spcAft>
                <a:spcPts val="0"/>
              </a:spcAft>
              <a:buSzPts val="1800"/>
              <a:buNone/>
              <a:defRPr sz="1633"/>
            </a:lvl2pPr>
            <a:lvl3pPr lvl="2">
              <a:lnSpc>
                <a:spcPct val="100000"/>
              </a:lnSpc>
              <a:spcBef>
                <a:spcPts val="0"/>
              </a:spcBef>
              <a:spcAft>
                <a:spcPts val="0"/>
              </a:spcAft>
              <a:buSzPts val="1800"/>
              <a:buNone/>
              <a:defRPr sz="1633"/>
            </a:lvl3pPr>
            <a:lvl4pPr lvl="3">
              <a:lnSpc>
                <a:spcPct val="100000"/>
              </a:lnSpc>
              <a:spcBef>
                <a:spcPts val="0"/>
              </a:spcBef>
              <a:spcAft>
                <a:spcPts val="0"/>
              </a:spcAft>
              <a:buSzPts val="1800"/>
              <a:buNone/>
              <a:defRPr sz="1633"/>
            </a:lvl4pPr>
            <a:lvl5pPr lvl="4">
              <a:lnSpc>
                <a:spcPct val="100000"/>
              </a:lnSpc>
              <a:spcBef>
                <a:spcPts val="0"/>
              </a:spcBef>
              <a:spcAft>
                <a:spcPts val="0"/>
              </a:spcAft>
              <a:buSzPts val="1800"/>
              <a:buNone/>
              <a:defRPr sz="1633"/>
            </a:lvl5pPr>
            <a:lvl6pPr lvl="5">
              <a:lnSpc>
                <a:spcPct val="100000"/>
              </a:lnSpc>
              <a:spcBef>
                <a:spcPts val="0"/>
              </a:spcBef>
              <a:spcAft>
                <a:spcPts val="0"/>
              </a:spcAft>
              <a:buSzPts val="1800"/>
              <a:buNone/>
              <a:defRPr sz="1633"/>
            </a:lvl6pPr>
            <a:lvl7pPr lvl="6">
              <a:lnSpc>
                <a:spcPct val="100000"/>
              </a:lnSpc>
              <a:spcBef>
                <a:spcPts val="0"/>
              </a:spcBef>
              <a:spcAft>
                <a:spcPts val="0"/>
              </a:spcAft>
              <a:buSzPts val="1800"/>
              <a:buNone/>
              <a:defRPr sz="1633"/>
            </a:lvl7pPr>
            <a:lvl8pPr lvl="7">
              <a:lnSpc>
                <a:spcPct val="100000"/>
              </a:lnSpc>
              <a:spcBef>
                <a:spcPts val="0"/>
              </a:spcBef>
              <a:spcAft>
                <a:spcPts val="0"/>
              </a:spcAft>
              <a:buSzPts val="1800"/>
              <a:buNone/>
              <a:defRPr sz="1633"/>
            </a:lvl8pPr>
            <a:lvl9pPr lvl="8">
              <a:lnSpc>
                <a:spcPct val="100000"/>
              </a:lnSpc>
              <a:spcBef>
                <a:spcPts val="0"/>
              </a:spcBef>
              <a:spcAft>
                <a:spcPts val="0"/>
              </a:spcAft>
              <a:buSzPts val="1800"/>
              <a:buNone/>
              <a:defRPr sz="1633"/>
            </a:lvl9pPr>
          </a:lstStyle>
          <a:p>
            <a:endParaRPr/>
          </a:p>
        </p:txBody>
      </p:sp>
      <p:sp>
        <p:nvSpPr>
          <p:cNvPr id="16" name="Google Shape;16;p2"/>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546" y="1191162"/>
            <a:ext cx="745799" cy="45825"/>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21" name="Google Shape;21;p3"/>
          <p:cNvSpPr txBox="1">
            <a:spLocks noGrp="1"/>
          </p:cNvSpPr>
          <p:nvPr>
            <p:ph type="title"/>
          </p:nvPr>
        </p:nvSpPr>
        <p:spPr>
          <a:xfrm>
            <a:off x="729450" y="1322450"/>
            <a:ext cx="7688375" cy="1518682"/>
          </a:xfrm>
          <a:prstGeom prst="rect">
            <a:avLst/>
          </a:prstGeom>
        </p:spPr>
        <p:txBody>
          <a:bodyPr spcFirstLastPara="1" wrap="square" lIns="100800" tIns="100800" rIns="100800" bIns="100800" anchor="t" anchorCtr="0">
            <a:normAutofit/>
          </a:bodyPr>
          <a:lstStyle>
            <a:lvl1pPr lvl="0">
              <a:spcBef>
                <a:spcPts val="0"/>
              </a:spcBef>
              <a:spcAft>
                <a:spcPts val="0"/>
              </a:spcAft>
              <a:buClr>
                <a:schemeClr val="lt1"/>
              </a:buClr>
              <a:buSzPts val="4000"/>
              <a:buNone/>
              <a:defRPr sz="3628">
                <a:solidFill>
                  <a:schemeClr val="lt1"/>
                </a:solidFill>
              </a:defRPr>
            </a:lvl1pPr>
            <a:lvl2pPr lvl="1">
              <a:spcBef>
                <a:spcPts val="0"/>
              </a:spcBef>
              <a:spcAft>
                <a:spcPts val="0"/>
              </a:spcAft>
              <a:buClr>
                <a:schemeClr val="lt1"/>
              </a:buClr>
              <a:buSzPts val="4000"/>
              <a:buNone/>
              <a:defRPr sz="3628">
                <a:solidFill>
                  <a:schemeClr val="lt1"/>
                </a:solidFill>
              </a:defRPr>
            </a:lvl2pPr>
            <a:lvl3pPr lvl="2">
              <a:spcBef>
                <a:spcPts val="0"/>
              </a:spcBef>
              <a:spcAft>
                <a:spcPts val="0"/>
              </a:spcAft>
              <a:buClr>
                <a:schemeClr val="lt1"/>
              </a:buClr>
              <a:buSzPts val="4000"/>
              <a:buNone/>
              <a:defRPr sz="3628">
                <a:solidFill>
                  <a:schemeClr val="lt1"/>
                </a:solidFill>
              </a:defRPr>
            </a:lvl3pPr>
            <a:lvl4pPr lvl="3">
              <a:spcBef>
                <a:spcPts val="0"/>
              </a:spcBef>
              <a:spcAft>
                <a:spcPts val="0"/>
              </a:spcAft>
              <a:buClr>
                <a:schemeClr val="lt1"/>
              </a:buClr>
              <a:buSzPts val="4000"/>
              <a:buNone/>
              <a:defRPr sz="3628">
                <a:solidFill>
                  <a:schemeClr val="lt1"/>
                </a:solidFill>
              </a:defRPr>
            </a:lvl4pPr>
            <a:lvl5pPr lvl="4">
              <a:spcBef>
                <a:spcPts val="0"/>
              </a:spcBef>
              <a:spcAft>
                <a:spcPts val="0"/>
              </a:spcAft>
              <a:buClr>
                <a:schemeClr val="lt1"/>
              </a:buClr>
              <a:buSzPts val="4000"/>
              <a:buNone/>
              <a:defRPr sz="3628">
                <a:solidFill>
                  <a:schemeClr val="lt1"/>
                </a:solidFill>
              </a:defRPr>
            </a:lvl5pPr>
            <a:lvl6pPr lvl="5">
              <a:spcBef>
                <a:spcPts val="0"/>
              </a:spcBef>
              <a:spcAft>
                <a:spcPts val="0"/>
              </a:spcAft>
              <a:buClr>
                <a:schemeClr val="lt1"/>
              </a:buClr>
              <a:buSzPts val="4000"/>
              <a:buNone/>
              <a:defRPr sz="3628">
                <a:solidFill>
                  <a:schemeClr val="lt1"/>
                </a:solidFill>
              </a:defRPr>
            </a:lvl6pPr>
            <a:lvl7pPr lvl="6">
              <a:spcBef>
                <a:spcPts val="0"/>
              </a:spcBef>
              <a:spcAft>
                <a:spcPts val="0"/>
              </a:spcAft>
              <a:buClr>
                <a:schemeClr val="lt1"/>
              </a:buClr>
              <a:buSzPts val="4000"/>
              <a:buNone/>
              <a:defRPr sz="3628">
                <a:solidFill>
                  <a:schemeClr val="lt1"/>
                </a:solidFill>
              </a:defRPr>
            </a:lvl7pPr>
            <a:lvl8pPr lvl="7">
              <a:spcBef>
                <a:spcPts val="0"/>
              </a:spcBef>
              <a:spcAft>
                <a:spcPts val="0"/>
              </a:spcAft>
              <a:buClr>
                <a:schemeClr val="lt1"/>
              </a:buClr>
              <a:buSzPts val="4000"/>
              <a:buNone/>
              <a:defRPr sz="3628">
                <a:solidFill>
                  <a:schemeClr val="lt1"/>
                </a:solidFill>
              </a:defRPr>
            </a:lvl8pPr>
            <a:lvl9pPr lvl="8">
              <a:spcBef>
                <a:spcPts val="0"/>
              </a:spcBef>
              <a:spcAft>
                <a:spcPts val="0"/>
              </a:spcAft>
              <a:buClr>
                <a:schemeClr val="lt1"/>
              </a:buClr>
              <a:buSzPts val="4000"/>
              <a:buNone/>
              <a:defRPr sz="3628">
                <a:solidFill>
                  <a:schemeClr val="lt1"/>
                </a:solidFill>
              </a:defRPr>
            </a:lvl9pPr>
          </a:lstStyle>
          <a:p>
            <a:endParaRPr/>
          </a:p>
        </p:txBody>
      </p:sp>
      <p:sp>
        <p:nvSpPr>
          <p:cNvPr id="22" name="Google Shape;22;p3"/>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3977" cy="487905"/>
          </a:xfrm>
          <a:prstGeom prst="rect">
            <a:avLst/>
          </a:prstGeom>
          <a:solidFill>
            <a:schemeClr val="lt2"/>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25" name="Google Shape;25;p4"/>
          <p:cNvGrpSpPr/>
          <p:nvPr/>
        </p:nvGrpSpPr>
        <p:grpSpPr>
          <a:xfrm>
            <a:off x="830546" y="1191162"/>
            <a:ext cx="745799" cy="45825"/>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28" name="Google Shape;28;p4"/>
          <p:cNvSpPr txBox="1">
            <a:spLocks noGrp="1"/>
          </p:cNvSpPr>
          <p:nvPr>
            <p:ph type="title"/>
          </p:nvPr>
        </p:nvSpPr>
        <p:spPr>
          <a:xfrm>
            <a:off x="729450" y="1318650"/>
            <a:ext cx="7688648" cy="535253"/>
          </a:xfrm>
          <a:prstGeom prst="rect">
            <a:avLst/>
          </a:prstGeom>
        </p:spPr>
        <p:txBody>
          <a:bodyPr spcFirstLastPara="1" wrap="square" lIns="100800" tIns="100800" rIns="100800" bIns="100800" anchor="t" anchorCtr="0">
            <a:normAutofit/>
          </a:bodyPr>
          <a:lstStyle>
            <a:lvl1pPr lvl="0">
              <a:spcBef>
                <a:spcPts val="0"/>
              </a:spcBef>
              <a:spcAft>
                <a:spcPts val="0"/>
              </a:spcAft>
              <a:buSzPts val="2900"/>
              <a:buNone/>
              <a:defRPr sz="2631"/>
            </a:lvl1pPr>
            <a:lvl2pPr lvl="1">
              <a:spcBef>
                <a:spcPts val="0"/>
              </a:spcBef>
              <a:spcAft>
                <a:spcPts val="0"/>
              </a:spcAft>
              <a:buSzPts val="2900"/>
              <a:buNone/>
              <a:defRPr sz="2631"/>
            </a:lvl2pPr>
            <a:lvl3pPr lvl="2">
              <a:spcBef>
                <a:spcPts val="0"/>
              </a:spcBef>
              <a:spcAft>
                <a:spcPts val="0"/>
              </a:spcAft>
              <a:buSzPts val="2900"/>
              <a:buNone/>
              <a:defRPr sz="2631"/>
            </a:lvl3pPr>
            <a:lvl4pPr lvl="3">
              <a:spcBef>
                <a:spcPts val="0"/>
              </a:spcBef>
              <a:spcAft>
                <a:spcPts val="0"/>
              </a:spcAft>
              <a:buSzPts val="2900"/>
              <a:buNone/>
              <a:defRPr sz="2631"/>
            </a:lvl4pPr>
            <a:lvl5pPr lvl="4">
              <a:spcBef>
                <a:spcPts val="0"/>
              </a:spcBef>
              <a:spcAft>
                <a:spcPts val="0"/>
              </a:spcAft>
              <a:buSzPts val="2900"/>
              <a:buNone/>
              <a:defRPr sz="2631"/>
            </a:lvl5pPr>
            <a:lvl6pPr lvl="5">
              <a:spcBef>
                <a:spcPts val="0"/>
              </a:spcBef>
              <a:spcAft>
                <a:spcPts val="0"/>
              </a:spcAft>
              <a:buSzPts val="2900"/>
              <a:buNone/>
              <a:defRPr sz="2631"/>
            </a:lvl6pPr>
            <a:lvl7pPr lvl="6">
              <a:spcBef>
                <a:spcPts val="0"/>
              </a:spcBef>
              <a:spcAft>
                <a:spcPts val="0"/>
              </a:spcAft>
              <a:buSzPts val="2900"/>
              <a:buNone/>
              <a:defRPr sz="2631"/>
            </a:lvl7pPr>
            <a:lvl8pPr lvl="7">
              <a:spcBef>
                <a:spcPts val="0"/>
              </a:spcBef>
              <a:spcAft>
                <a:spcPts val="0"/>
              </a:spcAft>
              <a:buSzPts val="2900"/>
              <a:buNone/>
              <a:defRPr sz="2631"/>
            </a:lvl8pPr>
            <a:lvl9pPr lvl="8">
              <a:spcBef>
                <a:spcPts val="0"/>
              </a:spcBef>
              <a:spcAft>
                <a:spcPts val="0"/>
              </a:spcAft>
              <a:buSzPts val="2900"/>
              <a:buNone/>
              <a:defRPr sz="2631"/>
            </a:lvl9pPr>
          </a:lstStyle>
          <a:p>
            <a:endParaRPr/>
          </a:p>
        </p:txBody>
      </p:sp>
      <p:sp>
        <p:nvSpPr>
          <p:cNvPr id="29" name="Google Shape;29;p4"/>
          <p:cNvSpPr txBox="1">
            <a:spLocks noGrp="1"/>
          </p:cNvSpPr>
          <p:nvPr>
            <p:ph type="body" idx="1"/>
          </p:nvPr>
        </p:nvSpPr>
        <p:spPr>
          <a:xfrm>
            <a:off x="729450" y="2078875"/>
            <a:ext cx="7688648" cy="2261016"/>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SzPts val="1400"/>
              <a:buChar char="●"/>
              <a:defRPr/>
            </a:lvl1pPr>
            <a:lvl2pPr marL="829452" lvl="1" indent="-276484">
              <a:spcBef>
                <a:spcPts val="0"/>
              </a:spcBef>
              <a:spcAft>
                <a:spcPts val="0"/>
              </a:spcAft>
              <a:buSzPts val="1200"/>
              <a:buChar char="○"/>
              <a:defRPr/>
            </a:lvl2pPr>
            <a:lvl3pPr marL="1244178" lvl="2" indent="-276484">
              <a:spcBef>
                <a:spcPts val="0"/>
              </a:spcBef>
              <a:spcAft>
                <a:spcPts val="0"/>
              </a:spcAft>
              <a:buSzPts val="1200"/>
              <a:buChar char="■"/>
              <a:defRPr/>
            </a:lvl3pPr>
            <a:lvl4pPr marL="1658904" lvl="3" indent="-276484">
              <a:spcBef>
                <a:spcPts val="0"/>
              </a:spcBef>
              <a:spcAft>
                <a:spcPts val="0"/>
              </a:spcAft>
              <a:buSzPts val="1200"/>
              <a:buChar char="●"/>
              <a:defRPr/>
            </a:lvl4pPr>
            <a:lvl5pPr marL="2073631" lvl="4" indent="-276484">
              <a:spcBef>
                <a:spcPts val="0"/>
              </a:spcBef>
              <a:spcAft>
                <a:spcPts val="0"/>
              </a:spcAft>
              <a:buSzPts val="1200"/>
              <a:buChar char="○"/>
              <a:defRPr/>
            </a:lvl5pPr>
            <a:lvl6pPr marL="2488357" lvl="5" indent="-276484">
              <a:spcBef>
                <a:spcPts val="0"/>
              </a:spcBef>
              <a:spcAft>
                <a:spcPts val="0"/>
              </a:spcAft>
              <a:buSzPts val="1200"/>
              <a:buChar char="■"/>
              <a:defRPr/>
            </a:lvl6pPr>
            <a:lvl7pPr marL="2903083" lvl="6" indent="-276484">
              <a:spcBef>
                <a:spcPts val="0"/>
              </a:spcBef>
              <a:spcAft>
                <a:spcPts val="0"/>
              </a:spcAft>
              <a:buSzPts val="1200"/>
              <a:buChar char="●"/>
              <a:defRPr/>
            </a:lvl7pPr>
            <a:lvl8pPr marL="3317809" lvl="7" indent="-276484">
              <a:spcBef>
                <a:spcPts val="0"/>
              </a:spcBef>
              <a:spcAft>
                <a:spcPts val="0"/>
              </a:spcAft>
              <a:buSzPts val="1200"/>
              <a:buChar char="○"/>
              <a:defRPr/>
            </a:lvl8pPr>
            <a:lvl9pPr marL="3732535" lvl="8" indent="-276484">
              <a:spcBef>
                <a:spcPts val="0"/>
              </a:spcBef>
              <a:spcAft>
                <a:spcPts val="0"/>
              </a:spcAft>
              <a:buSzPts val="1200"/>
              <a:buChar char="■"/>
              <a:defRPr/>
            </a:lvl9pPr>
          </a:lstStyle>
          <a:p>
            <a:endParaRPr/>
          </a:p>
        </p:txBody>
      </p:sp>
      <p:sp>
        <p:nvSpPr>
          <p:cNvPr id="30" name="Google Shape;30;p4"/>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3977" cy="487905"/>
          </a:xfrm>
          <a:prstGeom prst="rect">
            <a:avLst/>
          </a:prstGeom>
          <a:solidFill>
            <a:schemeClr val="lt2"/>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33" name="Google Shape;33;p5"/>
          <p:cNvGrpSpPr/>
          <p:nvPr/>
        </p:nvGrpSpPr>
        <p:grpSpPr>
          <a:xfrm>
            <a:off x="830546" y="1191162"/>
            <a:ext cx="745799" cy="45825"/>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36" name="Google Shape;36;p5"/>
          <p:cNvSpPr txBox="1">
            <a:spLocks noGrp="1"/>
          </p:cNvSpPr>
          <p:nvPr>
            <p:ph type="title"/>
          </p:nvPr>
        </p:nvSpPr>
        <p:spPr>
          <a:xfrm>
            <a:off x="729450" y="1318650"/>
            <a:ext cx="7688375" cy="535253"/>
          </a:xfrm>
          <a:prstGeom prst="rect">
            <a:avLst/>
          </a:prstGeom>
        </p:spPr>
        <p:txBody>
          <a:bodyPr spcFirstLastPara="1" wrap="square" lIns="100800" tIns="100800" rIns="100800" bIns="100800" anchor="t" anchorCtr="0">
            <a:normAutofit/>
          </a:bodyPr>
          <a:lstStyle>
            <a:lvl1pPr lvl="0">
              <a:spcBef>
                <a:spcPts val="0"/>
              </a:spcBef>
              <a:spcAft>
                <a:spcPts val="0"/>
              </a:spcAft>
              <a:buSzPts val="2900"/>
              <a:buNone/>
              <a:defRPr sz="2631"/>
            </a:lvl1pPr>
            <a:lvl2pPr lvl="1">
              <a:spcBef>
                <a:spcPts val="0"/>
              </a:spcBef>
              <a:spcAft>
                <a:spcPts val="0"/>
              </a:spcAft>
              <a:buSzPts val="2900"/>
              <a:buNone/>
              <a:defRPr sz="2631"/>
            </a:lvl2pPr>
            <a:lvl3pPr lvl="2">
              <a:spcBef>
                <a:spcPts val="0"/>
              </a:spcBef>
              <a:spcAft>
                <a:spcPts val="0"/>
              </a:spcAft>
              <a:buSzPts val="2900"/>
              <a:buNone/>
              <a:defRPr sz="2631"/>
            </a:lvl3pPr>
            <a:lvl4pPr lvl="3">
              <a:spcBef>
                <a:spcPts val="0"/>
              </a:spcBef>
              <a:spcAft>
                <a:spcPts val="0"/>
              </a:spcAft>
              <a:buSzPts val="2900"/>
              <a:buNone/>
              <a:defRPr sz="2631"/>
            </a:lvl4pPr>
            <a:lvl5pPr lvl="4">
              <a:spcBef>
                <a:spcPts val="0"/>
              </a:spcBef>
              <a:spcAft>
                <a:spcPts val="0"/>
              </a:spcAft>
              <a:buSzPts val="2900"/>
              <a:buNone/>
              <a:defRPr sz="2631"/>
            </a:lvl5pPr>
            <a:lvl6pPr lvl="5">
              <a:spcBef>
                <a:spcPts val="0"/>
              </a:spcBef>
              <a:spcAft>
                <a:spcPts val="0"/>
              </a:spcAft>
              <a:buSzPts val="2900"/>
              <a:buNone/>
              <a:defRPr sz="2631"/>
            </a:lvl6pPr>
            <a:lvl7pPr lvl="6">
              <a:spcBef>
                <a:spcPts val="0"/>
              </a:spcBef>
              <a:spcAft>
                <a:spcPts val="0"/>
              </a:spcAft>
              <a:buSzPts val="2900"/>
              <a:buNone/>
              <a:defRPr sz="2631"/>
            </a:lvl7pPr>
            <a:lvl8pPr lvl="7">
              <a:spcBef>
                <a:spcPts val="0"/>
              </a:spcBef>
              <a:spcAft>
                <a:spcPts val="0"/>
              </a:spcAft>
              <a:buSzPts val="2900"/>
              <a:buNone/>
              <a:defRPr sz="2631"/>
            </a:lvl8pPr>
            <a:lvl9pPr lvl="8">
              <a:spcBef>
                <a:spcPts val="0"/>
              </a:spcBef>
              <a:spcAft>
                <a:spcPts val="0"/>
              </a:spcAft>
              <a:buSzPts val="2900"/>
              <a:buNone/>
              <a:defRPr sz="2631"/>
            </a:lvl9pPr>
          </a:lstStyle>
          <a:p>
            <a:endParaRPr/>
          </a:p>
        </p:txBody>
      </p:sp>
      <p:sp>
        <p:nvSpPr>
          <p:cNvPr id="37" name="Google Shape;37;p5"/>
          <p:cNvSpPr txBox="1">
            <a:spLocks noGrp="1"/>
          </p:cNvSpPr>
          <p:nvPr>
            <p:ph type="body" idx="1"/>
          </p:nvPr>
        </p:nvSpPr>
        <p:spPr>
          <a:xfrm>
            <a:off x="729325" y="2078875"/>
            <a:ext cx="3774387" cy="2261016"/>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SzPts val="1400"/>
              <a:buChar char="●"/>
              <a:defRPr/>
            </a:lvl1pPr>
            <a:lvl2pPr marL="829452" lvl="1" indent="-276484">
              <a:spcBef>
                <a:spcPts val="0"/>
              </a:spcBef>
              <a:spcAft>
                <a:spcPts val="0"/>
              </a:spcAft>
              <a:buSzPts val="1200"/>
              <a:buChar char="○"/>
              <a:defRPr/>
            </a:lvl2pPr>
            <a:lvl3pPr marL="1244178" lvl="2" indent="-276484">
              <a:spcBef>
                <a:spcPts val="0"/>
              </a:spcBef>
              <a:spcAft>
                <a:spcPts val="0"/>
              </a:spcAft>
              <a:buSzPts val="1200"/>
              <a:buChar char="■"/>
              <a:defRPr/>
            </a:lvl3pPr>
            <a:lvl4pPr marL="1658904" lvl="3" indent="-276484">
              <a:spcBef>
                <a:spcPts val="0"/>
              </a:spcBef>
              <a:spcAft>
                <a:spcPts val="0"/>
              </a:spcAft>
              <a:buSzPts val="1200"/>
              <a:buChar char="●"/>
              <a:defRPr/>
            </a:lvl4pPr>
            <a:lvl5pPr marL="2073631" lvl="4" indent="-276484">
              <a:spcBef>
                <a:spcPts val="0"/>
              </a:spcBef>
              <a:spcAft>
                <a:spcPts val="0"/>
              </a:spcAft>
              <a:buSzPts val="1200"/>
              <a:buChar char="○"/>
              <a:defRPr/>
            </a:lvl5pPr>
            <a:lvl6pPr marL="2488357" lvl="5" indent="-276484">
              <a:spcBef>
                <a:spcPts val="0"/>
              </a:spcBef>
              <a:spcAft>
                <a:spcPts val="0"/>
              </a:spcAft>
              <a:buSzPts val="1200"/>
              <a:buChar char="■"/>
              <a:defRPr/>
            </a:lvl6pPr>
            <a:lvl7pPr marL="2903083" lvl="6" indent="-276484">
              <a:spcBef>
                <a:spcPts val="0"/>
              </a:spcBef>
              <a:spcAft>
                <a:spcPts val="0"/>
              </a:spcAft>
              <a:buSzPts val="1200"/>
              <a:buChar char="●"/>
              <a:defRPr/>
            </a:lvl7pPr>
            <a:lvl8pPr marL="3317809" lvl="7" indent="-276484">
              <a:spcBef>
                <a:spcPts val="0"/>
              </a:spcBef>
              <a:spcAft>
                <a:spcPts val="0"/>
              </a:spcAft>
              <a:buSzPts val="1200"/>
              <a:buChar char="○"/>
              <a:defRPr/>
            </a:lvl8pPr>
            <a:lvl9pPr marL="3732535" lvl="8" indent="-276484">
              <a:spcBef>
                <a:spcPts val="0"/>
              </a:spcBef>
              <a:spcAft>
                <a:spcPts val="0"/>
              </a:spcAft>
              <a:buSzPts val="1200"/>
              <a:buChar char="■"/>
              <a:defRPr/>
            </a:lvl9pPr>
          </a:lstStyle>
          <a:p>
            <a:endParaRPr/>
          </a:p>
        </p:txBody>
      </p:sp>
      <p:sp>
        <p:nvSpPr>
          <p:cNvPr id="38" name="Google Shape;38;p5"/>
          <p:cNvSpPr txBox="1">
            <a:spLocks noGrp="1"/>
          </p:cNvSpPr>
          <p:nvPr>
            <p:ph type="body" idx="2"/>
          </p:nvPr>
        </p:nvSpPr>
        <p:spPr>
          <a:xfrm>
            <a:off x="4643603" y="2078875"/>
            <a:ext cx="3774387" cy="2261016"/>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SzPts val="1400"/>
              <a:buChar char="●"/>
              <a:defRPr/>
            </a:lvl1pPr>
            <a:lvl2pPr marL="829452" lvl="1" indent="-276484">
              <a:spcBef>
                <a:spcPts val="0"/>
              </a:spcBef>
              <a:spcAft>
                <a:spcPts val="0"/>
              </a:spcAft>
              <a:buSzPts val="1200"/>
              <a:buChar char="○"/>
              <a:defRPr/>
            </a:lvl2pPr>
            <a:lvl3pPr marL="1244178" lvl="2" indent="-276484">
              <a:spcBef>
                <a:spcPts val="0"/>
              </a:spcBef>
              <a:spcAft>
                <a:spcPts val="0"/>
              </a:spcAft>
              <a:buSzPts val="1200"/>
              <a:buChar char="■"/>
              <a:defRPr/>
            </a:lvl3pPr>
            <a:lvl4pPr marL="1658904" lvl="3" indent="-276484">
              <a:spcBef>
                <a:spcPts val="0"/>
              </a:spcBef>
              <a:spcAft>
                <a:spcPts val="0"/>
              </a:spcAft>
              <a:buSzPts val="1200"/>
              <a:buChar char="●"/>
              <a:defRPr/>
            </a:lvl4pPr>
            <a:lvl5pPr marL="2073631" lvl="4" indent="-276484">
              <a:spcBef>
                <a:spcPts val="0"/>
              </a:spcBef>
              <a:spcAft>
                <a:spcPts val="0"/>
              </a:spcAft>
              <a:buSzPts val="1200"/>
              <a:buChar char="○"/>
              <a:defRPr/>
            </a:lvl5pPr>
            <a:lvl6pPr marL="2488357" lvl="5" indent="-276484">
              <a:spcBef>
                <a:spcPts val="0"/>
              </a:spcBef>
              <a:spcAft>
                <a:spcPts val="0"/>
              </a:spcAft>
              <a:buSzPts val="1200"/>
              <a:buChar char="■"/>
              <a:defRPr/>
            </a:lvl6pPr>
            <a:lvl7pPr marL="2903083" lvl="6" indent="-276484">
              <a:spcBef>
                <a:spcPts val="0"/>
              </a:spcBef>
              <a:spcAft>
                <a:spcPts val="0"/>
              </a:spcAft>
              <a:buSzPts val="1200"/>
              <a:buChar char="●"/>
              <a:defRPr/>
            </a:lvl7pPr>
            <a:lvl8pPr marL="3317809" lvl="7" indent="-276484">
              <a:spcBef>
                <a:spcPts val="0"/>
              </a:spcBef>
              <a:spcAft>
                <a:spcPts val="0"/>
              </a:spcAft>
              <a:buSzPts val="1200"/>
              <a:buChar char="○"/>
              <a:defRPr/>
            </a:lvl8pPr>
            <a:lvl9pPr marL="3732535" lvl="8" indent="-276484">
              <a:spcBef>
                <a:spcPts val="0"/>
              </a:spcBef>
              <a:spcAft>
                <a:spcPts val="0"/>
              </a:spcAft>
              <a:buSzPts val="1200"/>
              <a:buChar char="■"/>
              <a:defRPr/>
            </a:lvl9pPr>
          </a:lstStyle>
          <a:p>
            <a:endParaRPr/>
          </a:p>
        </p:txBody>
      </p:sp>
      <p:sp>
        <p:nvSpPr>
          <p:cNvPr id="39" name="Google Shape;39;p5"/>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3977" cy="487905"/>
          </a:xfrm>
          <a:prstGeom prst="rect">
            <a:avLst/>
          </a:prstGeom>
          <a:solidFill>
            <a:schemeClr val="lt2"/>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42" name="Google Shape;42;p6"/>
          <p:cNvGrpSpPr/>
          <p:nvPr/>
        </p:nvGrpSpPr>
        <p:grpSpPr>
          <a:xfrm>
            <a:off x="830546" y="1191162"/>
            <a:ext cx="745799" cy="45825"/>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45" name="Google Shape;45;p6"/>
          <p:cNvSpPr txBox="1">
            <a:spLocks noGrp="1"/>
          </p:cNvSpPr>
          <p:nvPr>
            <p:ph type="title"/>
          </p:nvPr>
        </p:nvSpPr>
        <p:spPr>
          <a:xfrm>
            <a:off x="729450" y="1318650"/>
            <a:ext cx="7688375" cy="535253"/>
          </a:xfrm>
          <a:prstGeom prst="rect">
            <a:avLst/>
          </a:prstGeom>
        </p:spPr>
        <p:txBody>
          <a:bodyPr spcFirstLastPara="1" wrap="square" lIns="100800" tIns="100800" rIns="100800" bIns="100800" anchor="t" anchorCtr="0">
            <a:normAutofit/>
          </a:bodyPr>
          <a:lstStyle>
            <a:lvl1pPr lvl="0">
              <a:spcBef>
                <a:spcPts val="0"/>
              </a:spcBef>
              <a:spcAft>
                <a:spcPts val="0"/>
              </a:spcAft>
              <a:buSzPts val="2900"/>
              <a:buNone/>
              <a:defRPr sz="2631"/>
            </a:lvl1pPr>
            <a:lvl2pPr lvl="1">
              <a:spcBef>
                <a:spcPts val="0"/>
              </a:spcBef>
              <a:spcAft>
                <a:spcPts val="0"/>
              </a:spcAft>
              <a:buSzPts val="2900"/>
              <a:buNone/>
              <a:defRPr sz="2631"/>
            </a:lvl2pPr>
            <a:lvl3pPr lvl="2">
              <a:spcBef>
                <a:spcPts val="0"/>
              </a:spcBef>
              <a:spcAft>
                <a:spcPts val="0"/>
              </a:spcAft>
              <a:buSzPts val="2900"/>
              <a:buNone/>
              <a:defRPr sz="2631"/>
            </a:lvl3pPr>
            <a:lvl4pPr lvl="3">
              <a:spcBef>
                <a:spcPts val="0"/>
              </a:spcBef>
              <a:spcAft>
                <a:spcPts val="0"/>
              </a:spcAft>
              <a:buSzPts val="2900"/>
              <a:buNone/>
              <a:defRPr sz="2631"/>
            </a:lvl4pPr>
            <a:lvl5pPr lvl="4">
              <a:spcBef>
                <a:spcPts val="0"/>
              </a:spcBef>
              <a:spcAft>
                <a:spcPts val="0"/>
              </a:spcAft>
              <a:buSzPts val="2900"/>
              <a:buNone/>
              <a:defRPr sz="2631"/>
            </a:lvl5pPr>
            <a:lvl6pPr lvl="5">
              <a:spcBef>
                <a:spcPts val="0"/>
              </a:spcBef>
              <a:spcAft>
                <a:spcPts val="0"/>
              </a:spcAft>
              <a:buSzPts val="2900"/>
              <a:buNone/>
              <a:defRPr sz="2631"/>
            </a:lvl6pPr>
            <a:lvl7pPr lvl="6">
              <a:spcBef>
                <a:spcPts val="0"/>
              </a:spcBef>
              <a:spcAft>
                <a:spcPts val="0"/>
              </a:spcAft>
              <a:buSzPts val="2900"/>
              <a:buNone/>
              <a:defRPr sz="2631"/>
            </a:lvl7pPr>
            <a:lvl8pPr lvl="7">
              <a:spcBef>
                <a:spcPts val="0"/>
              </a:spcBef>
              <a:spcAft>
                <a:spcPts val="0"/>
              </a:spcAft>
              <a:buSzPts val="2900"/>
              <a:buNone/>
              <a:defRPr sz="2631"/>
            </a:lvl8pPr>
            <a:lvl9pPr lvl="8">
              <a:spcBef>
                <a:spcPts val="0"/>
              </a:spcBef>
              <a:spcAft>
                <a:spcPts val="0"/>
              </a:spcAft>
              <a:buSzPts val="2900"/>
              <a:buNone/>
              <a:defRPr sz="2631"/>
            </a:lvl9pPr>
          </a:lstStyle>
          <a:p>
            <a:endParaRPr/>
          </a:p>
        </p:txBody>
      </p:sp>
      <p:sp>
        <p:nvSpPr>
          <p:cNvPr id="46" name="Google Shape;46;p6"/>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3977" cy="487905"/>
          </a:xfrm>
          <a:prstGeom prst="rect">
            <a:avLst/>
          </a:prstGeom>
          <a:solidFill>
            <a:schemeClr val="lt2"/>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49" name="Google Shape;49;p7"/>
          <p:cNvGrpSpPr/>
          <p:nvPr/>
        </p:nvGrpSpPr>
        <p:grpSpPr>
          <a:xfrm>
            <a:off x="830546" y="1191162"/>
            <a:ext cx="745799" cy="45825"/>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52" name="Google Shape;52;p7"/>
          <p:cNvSpPr txBox="1">
            <a:spLocks noGrp="1"/>
          </p:cNvSpPr>
          <p:nvPr>
            <p:ph type="title"/>
          </p:nvPr>
        </p:nvSpPr>
        <p:spPr>
          <a:xfrm>
            <a:off x="730000" y="1318650"/>
            <a:ext cx="3300888" cy="1381535"/>
          </a:xfrm>
          <a:prstGeom prst="rect">
            <a:avLst/>
          </a:prstGeom>
        </p:spPr>
        <p:txBody>
          <a:bodyPr spcFirstLastPara="1" wrap="square" lIns="100800" tIns="100800" rIns="100800" bIns="100800" anchor="t" anchorCtr="0">
            <a:normAutofit/>
          </a:bodyPr>
          <a:lstStyle>
            <a:lvl1pPr lvl="0">
              <a:spcBef>
                <a:spcPts val="0"/>
              </a:spcBef>
              <a:spcAft>
                <a:spcPts val="0"/>
              </a:spcAft>
              <a:buSzPts val="2900"/>
              <a:buNone/>
              <a:defRPr sz="2631"/>
            </a:lvl1pPr>
            <a:lvl2pPr lvl="1">
              <a:spcBef>
                <a:spcPts val="0"/>
              </a:spcBef>
              <a:spcAft>
                <a:spcPts val="0"/>
              </a:spcAft>
              <a:buSzPts val="2900"/>
              <a:buNone/>
              <a:defRPr sz="2631"/>
            </a:lvl2pPr>
            <a:lvl3pPr lvl="2">
              <a:spcBef>
                <a:spcPts val="0"/>
              </a:spcBef>
              <a:spcAft>
                <a:spcPts val="0"/>
              </a:spcAft>
              <a:buSzPts val="2900"/>
              <a:buNone/>
              <a:defRPr sz="2631"/>
            </a:lvl3pPr>
            <a:lvl4pPr lvl="3">
              <a:spcBef>
                <a:spcPts val="0"/>
              </a:spcBef>
              <a:spcAft>
                <a:spcPts val="0"/>
              </a:spcAft>
              <a:buSzPts val="2900"/>
              <a:buNone/>
              <a:defRPr sz="2631"/>
            </a:lvl4pPr>
            <a:lvl5pPr lvl="4">
              <a:spcBef>
                <a:spcPts val="0"/>
              </a:spcBef>
              <a:spcAft>
                <a:spcPts val="0"/>
              </a:spcAft>
              <a:buSzPts val="2900"/>
              <a:buNone/>
              <a:defRPr sz="2631"/>
            </a:lvl5pPr>
            <a:lvl6pPr lvl="5">
              <a:spcBef>
                <a:spcPts val="0"/>
              </a:spcBef>
              <a:spcAft>
                <a:spcPts val="0"/>
              </a:spcAft>
              <a:buSzPts val="2900"/>
              <a:buNone/>
              <a:defRPr sz="2631"/>
            </a:lvl6pPr>
            <a:lvl7pPr lvl="6">
              <a:spcBef>
                <a:spcPts val="0"/>
              </a:spcBef>
              <a:spcAft>
                <a:spcPts val="0"/>
              </a:spcAft>
              <a:buSzPts val="2900"/>
              <a:buNone/>
              <a:defRPr sz="2631"/>
            </a:lvl7pPr>
            <a:lvl8pPr lvl="7">
              <a:spcBef>
                <a:spcPts val="0"/>
              </a:spcBef>
              <a:spcAft>
                <a:spcPts val="0"/>
              </a:spcAft>
              <a:buSzPts val="2900"/>
              <a:buNone/>
              <a:defRPr sz="2631"/>
            </a:lvl8pPr>
            <a:lvl9pPr lvl="8">
              <a:spcBef>
                <a:spcPts val="0"/>
              </a:spcBef>
              <a:spcAft>
                <a:spcPts val="0"/>
              </a:spcAft>
              <a:buSzPts val="2900"/>
              <a:buNone/>
              <a:defRPr sz="2631"/>
            </a:lvl9pPr>
          </a:lstStyle>
          <a:p>
            <a:endParaRPr/>
          </a:p>
        </p:txBody>
      </p:sp>
      <p:sp>
        <p:nvSpPr>
          <p:cNvPr id="53" name="Google Shape;53;p7"/>
          <p:cNvSpPr txBox="1">
            <a:spLocks noGrp="1"/>
          </p:cNvSpPr>
          <p:nvPr>
            <p:ph type="body" idx="1"/>
          </p:nvPr>
        </p:nvSpPr>
        <p:spPr>
          <a:xfrm>
            <a:off x="721225" y="2781725"/>
            <a:ext cx="3300888" cy="1597596"/>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SzPts val="1400"/>
              <a:buChar char="●"/>
              <a:defRPr/>
            </a:lvl1pPr>
            <a:lvl2pPr marL="829452" lvl="1" indent="-276484">
              <a:spcBef>
                <a:spcPts val="0"/>
              </a:spcBef>
              <a:spcAft>
                <a:spcPts val="0"/>
              </a:spcAft>
              <a:buSzPts val="1200"/>
              <a:buChar char="○"/>
              <a:defRPr/>
            </a:lvl2pPr>
            <a:lvl3pPr marL="1244178" lvl="2" indent="-276484">
              <a:spcBef>
                <a:spcPts val="0"/>
              </a:spcBef>
              <a:spcAft>
                <a:spcPts val="0"/>
              </a:spcAft>
              <a:buSzPts val="1200"/>
              <a:buChar char="■"/>
              <a:defRPr/>
            </a:lvl3pPr>
            <a:lvl4pPr marL="1658904" lvl="3" indent="-276484">
              <a:spcBef>
                <a:spcPts val="0"/>
              </a:spcBef>
              <a:spcAft>
                <a:spcPts val="0"/>
              </a:spcAft>
              <a:buSzPts val="1200"/>
              <a:buChar char="●"/>
              <a:defRPr/>
            </a:lvl4pPr>
            <a:lvl5pPr marL="2073631" lvl="4" indent="-276484">
              <a:spcBef>
                <a:spcPts val="0"/>
              </a:spcBef>
              <a:spcAft>
                <a:spcPts val="0"/>
              </a:spcAft>
              <a:buSzPts val="1200"/>
              <a:buChar char="○"/>
              <a:defRPr/>
            </a:lvl5pPr>
            <a:lvl6pPr marL="2488357" lvl="5" indent="-276484">
              <a:spcBef>
                <a:spcPts val="0"/>
              </a:spcBef>
              <a:spcAft>
                <a:spcPts val="0"/>
              </a:spcAft>
              <a:buSzPts val="1200"/>
              <a:buChar char="■"/>
              <a:defRPr/>
            </a:lvl6pPr>
            <a:lvl7pPr marL="2903083" lvl="6" indent="-276484">
              <a:spcBef>
                <a:spcPts val="0"/>
              </a:spcBef>
              <a:spcAft>
                <a:spcPts val="0"/>
              </a:spcAft>
              <a:buSzPts val="1200"/>
              <a:buChar char="●"/>
              <a:defRPr/>
            </a:lvl7pPr>
            <a:lvl8pPr marL="3317809" lvl="7" indent="-276484">
              <a:spcBef>
                <a:spcPts val="0"/>
              </a:spcBef>
              <a:spcAft>
                <a:spcPts val="0"/>
              </a:spcAft>
              <a:buSzPts val="1200"/>
              <a:buChar char="○"/>
              <a:defRPr/>
            </a:lvl8pPr>
            <a:lvl9pPr marL="3732535" lvl="8" indent="-276484">
              <a:spcBef>
                <a:spcPts val="0"/>
              </a:spcBef>
              <a:spcAft>
                <a:spcPts val="0"/>
              </a:spcAft>
              <a:buSzPts val="1200"/>
              <a:buChar char="■"/>
              <a:defRPr/>
            </a:lvl9pPr>
          </a:lstStyle>
          <a:p>
            <a:endParaRPr/>
          </a:p>
        </p:txBody>
      </p:sp>
      <p:sp>
        <p:nvSpPr>
          <p:cNvPr id="54" name="Google Shape;54;p7"/>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546" y="4169036"/>
            <a:ext cx="745799" cy="45825"/>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59" name="Google Shape;59;p8"/>
          <p:cNvSpPr txBox="1">
            <a:spLocks noGrp="1"/>
          </p:cNvSpPr>
          <p:nvPr>
            <p:ph type="title"/>
          </p:nvPr>
        </p:nvSpPr>
        <p:spPr>
          <a:xfrm>
            <a:off x="729450" y="864300"/>
            <a:ext cx="7021123" cy="2985118"/>
          </a:xfrm>
          <a:prstGeom prst="rect">
            <a:avLst/>
          </a:prstGeom>
        </p:spPr>
        <p:txBody>
          <a:bodyPr spcFirstLastPara="1" wrap="square" lIns="100800" tIns="100800" rIns="100800" bIns="100800" anchor="ctr" anchorCtr="0">
            <a:normAutofit/>
          </a:bodyPr>
          <a:lstStyle>
            <a:lvl1pPr lvl="0">
              <a:spcBef>
                <a:spcPts val="0"/>
              </a:spcBef>
              <a:spcAft>
                <a:spcPts val="0"/>
              </a:spcAft>
              <a:buClr>
                <a:schemeClr val="lt1"/>
              </a:buClr>
              <a:buSzPts val="4000"/>
              <a:buNone/>
              <a:defRPr sz="3628">
                <a:solidFill>
                  <a:schemeClr val="lt1"/>
                </a:solidFill>
              </a:defRPr>
            </a:lvl1pPr>
            <a:lvl2pPr lvl="1">
              <a:spcBef>
                <a:spcPts val="0"/>
              </a:spcBef>
              <a:spcAft>
                <a:spcPts val="0"/>
              </a:spcAft>
              <a:buClr>
                <a:schemeClr val="lt1"/>
              </a:buClr>
              <a:buSzPts val="4000"/>
              <a:buNone/>
              <a:defRPr sz="3628">
                <a:solidFill>
                  <a:schemeClr val="lt1"/>
                </a:solidFill>
              </a:defRPr>
            </a:lvl2pPr>
            <a:lvl3pPr lvl="2">
              <a:spcBef>
                <a:spcPts val="0"/>
              </a:spcBef>
              <a:spcAft>
                <a:spcPts val="0"/>
              </a:spcAft>
              <a:buClr>
                <a:schemeClr val="lt1"/>
              </a:buClr>
              <a:buSzPts val="4000"/>
              <a:buNone/>
              <a:defRPr sz="3628">
                <a:solidFill>
                  <a:schemeClr val="lt1"/>
                </a:solidFill>
              </a:defRPr>
            </a:lvl3pPr>
            <a:lvl4pPr lvl="3">
              <a:spcBef>
                <a:spcPts val="0"/>
              </a:spcBef>
              <a:spcAft>
                <a:spcPts val="0"/>
              </a:spcAft>
              <a:buClr>
                <a:schemeClr val="lt1"/>
              </a:buClr>
              <a:buSzPts val="4000"/>
              <a:buNone/>
              <a:defRPr sz="3628">
                <a:solidFill>
                  <a:schemeClr val="lt1"/>
                </a:solidFill>
              </a:defRPr>
            </a:lvl4pPr>
            <a:lvl5pPr lvl="4">
              <a:spcBef>
                <a:spcPts val="0"/>
              </a:spcBef>
              <a:spcAft>
                <a:spcPts val="0"/>
              </a:spcAft>
              <a:buClr>
                <a:schemeClr val="lt1"/>
              </a:buClr>
              <a:buSzPts val="4000"/>
              <a:buNone/>
              <a:defRPr sz="3628">
                <a:solidFill>
                  <a:schemeClr val="lt1"/>
                </a:solidFill>
              </a:defRPr>
            </a:lvl5pPr>
            <a:lvl6pPr lvl="5">
              <a:spcBef>
                <a:spcPts val="0"/>
              </a:spcBef>
              <a:spcAft>
                <a:spcPts val="0"/>
              </a:spcAft>
              <a:buClr>
                <a:schemeClr val="lt1"/>
              </a:buClr>
              <a:buSzPts val="4000"/>
              <a:buNone/>
              <a:defRPr sz="3628">
                <a:solidFill>
                  <a:schemeClr val="lt1"/>
                </a:solidFill>
              </a:defRPr>
            </a:lvl6pPr>
            <a:lvl7pPr lvl="6">
              <a:spcBef>
                <a:spcPts val="0"/>
              </a:spcBef>
              <a:spcAft>
                <a:spcPts val="0"/>
              </a:spcAft>
              <a:buClr>
                <a:schemeClr val="lt1"/>
              </a:buClr>
              <a:buSzPts val="4000"/>
              <a:buNone/>
              <a:defRPr sz="3628">
                <a:solidFill>
                  <a:schemeClr val="lt1"/>
                </a:solidFill>
              </a:defRPr>
            </a:lvl7pPr>
            <a:lvl8pPr lvl="7">
              <a:spcBef>
                <a:spcPts val="0"/>
              </a:spcBef>
              <a:spcAft>
                <a:spcPts val="0"/>
              </a:spcAft>
              <a:buClr>
                <a:schemeClr val="lt1"/>
              </a:buClr>
              <a:buSzPts val="4000"/>
              <a:buNone/>
              <a:defRPr sz="3628">
                <a:solidFill>
                  <a:schemeClr val="lt1"/>
                </a:solidFill>
              </a:defRPr>
            </a:lvl8pPr>
            <a:lvl9pPr lvl="8">
              <a:spcBef>
                <a:spcPts val="0"/>
              </a:spcBef>
              <a:spcAft>
                <a:spcPts val="0"/>
              </a:spcAft>
              <a:buClr>
                <a:schemeClr val="lt1"/>
              </a:buClr>
              <a:buSzPts val="4000"/>
              <a:buNone/>
              <a:defRPr sz="3628">
                <a:solidFill>
                  <a:schemeClr val="lt1"/>
                </a:solidFill>
              </a:defRPr>
            </a:lvl9pPr>
          </a:lstStyle>
          <a:p>
            <a:endParaRPr/>
          </a:p>
        </p:txBody>
      </p:sp>
      <p:sp>
        <p:nvSpPr>
          <p:cNvPr id="60" name="Google Shape;60;p8"/>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1989" cy="5143545"/>
          </a:xfrm>
          <a:prstGeom prst="rect">
            <a:avLst/>
          </a:prstGeom>
          <a:solidFill>
            <a:schemeClr val="lt2"/>
          </a:solidFill>
          <a:ln>
            <a:noFill/>
          </a:ln>
        </p:spPr>
        <p:txBody>
          <a:bodyPr spcFirstLastPara="1" wrap="square" lIns="91431" tIns="91431" rIns="91431" bIns="91431" anchor="ctr" anchorCtr="0">
            <a:noAutofit/>
          </a:bodyPr>
          <a:lstStyle/>
          <a:p>
            <a:pPr marL="0" lvl="0" indent="0" algn="l" rtl="0">
              <a:spcBef>
                <a:spcPts val="0"/>
              </a:spcBef>
              <a:spcAft>
                <a:spcPts val="0"/>
              </a:spcAft>
              <a:buNone/>
            </a:pPr>
            <a:endParaRPr sz="1179"/>
          </a:p>
        </p:txBody>
      </p:sp>
      <p:grpSp>
        <p:nvGrpSpPr>
          <p:cNvPr id="63" name="Google Shape;63;p9"/>
          <p:cNvGrpSpPr/>
          <p:nvPr/>
        </p:nvGrpSpPr>
        <p:grpSpPr>
          <a:xfrm>
            <a:off x="830546" y="1191162"/>
            <a:ext cx="745799" cy="45825"/>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66" name="Google Shape;66;p9"/>
          <p:cNvSpPr txBox="1">
            <a:spLocks noGrp="1"/>
          </p:cNvSpPr>
          <p:nvPr>
            <p:ph type="title"/>
          </p:nvPr>
        </p:nvSpPr>
        <p:spPr>
          <a:xfrm>
            <a:off x="730000" y="1318650"/>
            <a:ext cx="3300888" cy="1687122"/>
          </a:xfrm>
          <a:prstGeom prst="rect">
            <a:avLst/>
          </a:prstGeom>
        </p:spPr>
        <p:txBody>
          <a:bodyPr spcFirstLastPara="1" wrap="square" lIns="100800" tIns="100800" rIns="100800" bIns="100800" anchor="t" anchorCtr="0">
            <a:normAutofit/>
          </a:bodyPr>
          <a:lstStyle>
            <a:lvl1pPr lvl="0">
              <a:spcBef>
                <a:spcPts val="0"/>
              </a:spcBef>
              <a:spcAft>
                <a:spcPts val="0"/>
              </a:spcAft>
              <a:buSzPts val="2900"/>
              <a:buNone/>
              <a:defRPr sz="2631"/>
            </a:lvl1pPr>
            <a:lvl2pPr lvl="1">
              <a:spcBef>
                <a:spcPts val="0"/>
              </a:spcBef>
              <a:spcAft>
                <a:spcPts val="0"/>
              </a:spcAft>
              <a:buSzPts val="2900"/>
              <a:buNone/>
              <a:defRPr sz="2631"/>
            </a:lvl2pPr>
            <a:lvl3pPr lvl="2">
              <a:spcBef>
                <a:spcPts val="0"/>
              </a:spcBef>
              <a:spcAft>
                <a:spcPts val="0"/>
              </a:spcAft>
              <a:buSzPts val="2900"/>
              <a:buNone/>
              <a:defRPr sz="2631"/>
            </a:lvl3pPr>
            <a:lvl4pPr lvl="3">
              <a:spcBef>
                <a:spcPts val="0"/>
              </a:spcBef>
              <a:spcAft>
                <a:spcPts val="0"/>
              </a:spcAft>
              <a:buSzPts val="2900"/>
              <a:buNone/>
              <a:defRPr sz="2631"/>
            </a:lvl4pPr>
            <a:lvl5pPr lvl="4">
              <a:spcBef>
                <a:spcPts val="0"/>
              </a:spcBef>
              <a:spcAft>
                <a:spcPts val="0"/>
              </a:spcAft>
              <a:buSzPts val="2900"/>
              <a:buNone/>
              <a:defRPr sz="2631"/>
            </a:lvl5pPr>
            <a:lvl6pPr lvl="5">
              <a:spcBef>
                <a:spcPts val="0"/>
              </a:spcBef>
              <a:spcAft>
                <a:spcPts val="0"/>
              </a:spcAft>
              <a:buSzPts val="2900"/>
              <a:buNone/>
              <a:defRPr sz="2631"/>
            </a:lvl6pPr>
            <a:lvl7pPr lvl="6">
              <a:spcBef>
                <a:spcPts val="0"/>
              </a:spcBef>
              <a:spcAft>
                <a:spcPts val="0"/>
              </a:spcAft>
              <a:buSzPts val="2900"/>
              <a:buNone/>
              <a:defRPr sz="2631"/>
            </a:lvl7pPr>
            <a:lvl8pPr lvl="7">
              <a:spcBef>
                <a:spcPts val="0"/>
              </a:spcBef>
              <a:spcAft>
                <a:spcPts val="0"/>
              </a:spcAft>
              <a:buSzPts val="2900"/>
              <a:buNone/>
              <a:defRPr sz="2631"/>
            </a:lvl8pPr>
            <a:lvl9pPr lvl="8">
              <a:spcBef>
                <a:spcPts val="0"/>
              </a:spcBef>
              <a:spcAft>
                <a:spcPts val="0"/>
              </a:spcAft>
              <a:buSzPts val="2900"/>
              <a:buNone/>
              <a:defRPr sz="2631"/>
            </a:lvl9pPr>
          </a:lstStyle>
          <a:p>
            <a:endParaRPr/>
          </a:p>
        </p:txBody>
      </p:sp>
      <p:sp>
        <p:nvSpPr>
          <p:cNvPr id="67" name="Google Shape;67;p9"/>
          <p:cNvSpPr txBox="1">
            <a:spLocks noGrp="1"/>
          </p:cNvSpPr>
          <p:nvPr>
            <p:ph type="subTitle" idx="1"/>
          </p:nvPr>
        </p:nvSpPr>
        <p:spPr>
          <a:xfrm>
            <a:off x="724950" y="3161525"/>
            <a:ext cx="3300888" cy="758933"/>
          </a:xfrm>
          <a:prstGeom prst="rect">
            <a:avLst/>
          </a:prstGeom>
        </p:spPr>
        <p:txBody>
          <a:bodyPr spcFirstLastPara="1" wrap="square" lIns="100800" tIns="100800" rIns="100800" bIns="100800" anchor="t" anchorCtr="0">
            <a:normAutofit/>
          </a:bodyPr>
          <a:lstStyle>
            <a:lvl1pPr lvl="0">
              <a:lnSpc>
                <a:spcPct val="100000"/>
              </a:lnSpc>
              <a:spcBef>
                <a:spcPts val="0"/>
              </a:spcBef>
              <a:spcAft>
                <a:spcPts val="0"/>
              </a:spcAft>
              <a:buSzPts val="1800"/>
              <a:buNone/>
              <a:defRPr sz="1633"/>
            </a:lvl1pPr>
            <a:lvl2pPr lvl="1">
              <a:lnSpc>
                <a:spcPct val="100000"/>
              </a:lnSpc>
              <a:spcBef>
                <a:spcPts val="0"/>
              </a:spcBef>
              <a:spcAft>
                <a:spcPts val="0"/>
              </a:spcAft>
              <a:buSzPts val="1800"/>
              <a:buNone/>
              <a:defRPr sz="1633"/>
            </a:lvl2pPr>
            <a:lvl3pPr lvl="2">
              <a:lnSpc>
                <a:spcPct val="100000"/>
              </a:lnSpc>
              <a:spcBef>
                <a:spcPts val="0"/>
              </a:spcBef>
              <a:spcAft>
                <a:spcPts val="0"/>
              </a:spcAft>
              <a:buSzPts val="1800"/>
              <a:buNone/>
              <a:defRPr sz="1633"/>
            </a:lvl3pPr>
            <a:lvl4pPr lvl="3">
              <a:lnSpc>
                <a:spcPct val="100000"/>
              </a:lnSpc>
              <a:spcBef>
                <a:spcPts val="0"/>
              </a:spcBef>
              <a:spcAft>
                <a:spcPts val="0"/>
              </a:spcAft>
              <a:buSzPts val="1800"/>
              <a:buNone/>
              <a:defRPr sz="1633"/>
            </a:lvl4pPr>
            <a:lvl5pPr lvl="4">
              <a:lnSpc>
                <a:spcPct val="100000"/>
              </a:lnSpc>
              <a:spcBef>
                <a:spcPts val="0"/>
              </a:spcBef>
              <a:spcAft>
                <a:spcPts val="0"/>
              </a:spcAft>
              <a:buSzPts val="1800"/>
              <a:buNone/>
              <a:defRPr sz="1633"/>
            </a:lvl5pPr>
            <a:lvl6pPr lvl="5">
              <a:lnSpc>
                <a:spcPct val="100000"/>
              </a:lnSpc>
              <a:spcBef>
                <a:spcPts val="0"/>
              </a:spcBef>
              <a:spcAft>
                <a:spcPts val="0"/>
              </a:spcAft>
              <a:buSzPts val="1800"/>
              <a:buNone/>
              <a:defRPr sz="1633"/>
            </a:lvl6pPr>
            <a:lvl7pPr lvl="6">
              <a:lnSpc>
                <a:spcPct val="100000"/>
              </a:lnSpc>
              <a:spcBef>
                <a:spcPts val="0"/>
              </a:spcBef>
              <a:spcAft>
                <a:spcPts val="0"/>
              </a:spcAft>
              <a:buSzPts val="1800"/>
              <a:buNone/>
              <a:defRPr sz="1633"/>
            </a:lvl7pPr>
            <a:lvl8pPr lvl="7">
              <a:lnSpc>
                <a:spcPct val="100000"/>
              </a:lnSpc>
              <a:spcBef>
                <a:spcPts val="0"/>
              </a:spcBef>
              <a:spcAft>
                <a:spcPts val="0"/>
              </a:spcAft>
              <a:buSzPts val="1800"/>
              <a:buNone/>
              <a:defRPr sz="1633"/>
            </a:lvl8pPr>
            <a:lvl9pPr lvl="8">
              <a:lnSpc>
                <a:spcPct val="100000"/>
              </a:lnSpc>
              <a:spcBef>
                <a:spcPts val="0"/>
              </a:spcBef>
              <a:spcAft>
                <a:spcPts val="0"/>
              </a:spcAft>
              <a:buSzPts val="1800"/>
              <a:buNone/>
              <a:defRPr sz="1633"/>
            </a:lvl9pPr>
          </a:lstStyle>
          <a:p>
            <a:endParaRPr/>
          </a:p>
        </p:txBody>
      </p:sp>
      <p:sp>
        <p:nvSpPr>
          <p:cNvPr id="68" name="Google Shape;68;p9"/>
          <p:cNvSpPr txBox="1">
            <a:spLocks noGrp="1"/>
          </p:cNvSpPr>
          <p:nvPr>
            <p:ph type="body" idx="2"/>
          </p:nvPr>
        </p:nvSpPr>
        <p:spPr>
          <a:xfrm>
            <a:off x="5174225" y="1352625"/>
            <a:ext cx="3374362" cy="3025391"/>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SzPts val="1400"/>
              <a:buChar char="●"/>
              <a:defRPr/>
            </a:lvl1pPr>
            <a:lvl2pPr marL="829452" lvl="1" indent="-276484">
              <a:spcBef>
                <a:spcPts val="0"/>
              </a:spcBef>
              <a:spcAft>
                <a:spcPts val="0"/>
              </a:spcAft>
              <a:buSzPts val="1200"/>
              <a:buChar char="○"/>
              <a:defRPr/>
            </a:lvl2pPr>
            <a:lvl3pPr marL="1244178" lvl="2" indent="-276484">
              <a:spcBef>
                <a:spcPts val="0"/>
              </a:spcBef>
              <a:spcAft>
                <a:spcPts val="0"/>
              </a:spcAft>
              <a:buSzPts val="1200"/>
              <a:buChar char="■"/>
              <a:defRPr/>
            </a:lvl3pPr>
            <a:lvl4pPr marL="1658904" lvl="3" indent="-276484">
              <a:spcBef>
                <a:spcPts val="0"/>
              </a:spcBef>
              <a:spcAft>
                <a:spcPts val="0"/>
              </a:spcAft>
              <a:buSzPts val="1200"/>
              <a:buChar char="●"/>
              <a:defRPr/>
            </a:lvl4pPr>
            <a:lvl5pPr marL="2073631" lvl="4" indent="-276484">
              <a:spcBef>
                <a:spcPts val="0"/>
              </a:spcBef>
              <a:spcAft>
                <a:spcPts val="0"/>
              </a:spcAft>
              <a:buSzPts val="1200"/>
              <a:buChar char="○"/>
              <a:defRPr/>
            </a:lvl5pPr>
            <a:lvl6pPr marL="2488357" lvl="5" indent="-276484">
              <a:spcBef>
                <a:spcPts val="0"/>
              </a:spcBef>
              <a:spcAft>
                <a:spcPts val="0"/>
              </a:spcAft>
              <a:buSzPts val="1200"/>
              <a:buChar char="■"/>
              <a:defRPr/>
            </a:lvl6pPr>
            <a:lvl7pPr marL="2903083" lvl="6" indent="-276484">
              <a:spcBef>
                <a:spcPts val="0"/>
              </a:spcBef>
              <a:spcAft>
                <a:spcPts val="0"/>
              </a:spcAft>
              <a:buSzPts val="1200"/>
              <a:buChar char="●"/>
              <a:defRPr/>
            </a:lvl7pPr>
            <a:lvl8pPr marL="3317809" lvl="7" indent="-276484">
              <a:spcBef>
                <a:spcPts val="0"/>
              </a:spcBef>
              <a:spcAft>
                <a:spcPts val="0"/>
              </a:spcAft>
              <a:buSzPts val="1200"/>
              <a:buChar char="○"/>
              <a:defRPr/>
            </a:lvl8pPr>
            <a:lvl9pPr marL="3732535" lvl="8" indent="-276484">
              <a:spcBef>
                <a:spcPts val="0"/>
              </a:spcBef>
              <a:spcAft>
                <a:spcPts val="0"/>
              </a:spcAft>
              <a:buSzPts val="1200"/>
              <a:buChar char="■"/>
              <a:defRPr/>
            </a:lvl9pPr>
          </a:lstStyle>
          <a:p>
            <a:endParaRPr/>
          </a:p>
        </p:txBody>
      </p:sp>
      <p:sp>
        <p:nvSpPr>
          <p:cNvPr id="69" name="Google Shape;69;p9"/>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356" cy="460421"/>
          </a:xfrm>
          <a:prstGeom prst="rect">
            <a:avLst/>
          </a:prstGeom>
        </p:spPr>
        <p:txBody>
          <a:bodyPr spcFirstLastPara="1" wrap="square" lIns="100800" tIns="100800" rIns="100800" bIns="100800" anchor="ctr" anchorCtr="0">
            <a:normAutofit/>
          </a:bodyPr>
          <a:lstStyle>
            <a:lvl1pPr marL="414726" lvl="0" indent="-207363">
              <a:lnSpc>
                <a:spcPct val="100000"/>
              </a:lnSpc>
              <a:spcBef>
                <a:spcPts val="0"/>
              </a:spcBef>
              <a:spcAft>
                <a:spcPts val="0"/>
              </a:spcAft>
              <a:buSzPts val="1400"/>
              <a:buNone/>
              <a:defRPr/>
            </a:lvl1pPr>
          </a:lstStyle>
          <a:p>
            <a:endParaRPr/>
          </a:p>
        </p:txBody>
      </p:sp>
      <p:sp>
        <p:nvSpPr>
          <p:cNvPr id="72" name="Google Shape;72;p10"/>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546" y="4169036"/>
            <a:ext cx="745799" cy="45825"/>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100800" tIns="100800" rIns="100800" bIns="100800" anchor="ctr" anchorCtr="0">
              <a:noAutofit/>
            </a:bodyPr>
            <a:lstStyle/>
            <a:p>
              <a:pPr marL="0" lvl="0" indent="0" algn="l" rtl="0">
                <a:spcBef>
                  <a:spcPts val="0"/>
                </a:spcBef>
                <a:spcAft>
                  <a:spcPts val="0"/>
                </a:spcAft>
                <a:buNone/>
              </a:pPr>
              <a:endParaRPr sz="1179"/>
            </a:p>
          </p:txBody>
        </p:sp>
      </p:grpSp>
      <p:sp>
        <p:nvSpPr>
          <p:cNvPr id="77" name="Google Shape;77;p11"/>
          <p:cNvSpPr txBox="1">
            <a:spLocks noGrp="1"/>
          </p:cNvSpPr>
          <p:nvPr>
            <p:ph type="title" hasCustomPrompt="1"/>
          </p:nvPr>
        </p:nvSpPr>
        <p:spPr>
          <a:xfrm>
            <a:off x="729450" y="733950"/>
            <a:ext cx="7688375" cy="1244661"/>
          </a:xfrm>
          <a:prstGeom prst="rect">
            <a:avLst/>
          </a:prstGeom>
        </p:spPr>
        <p:txBody>
          <a:bodyPr spcFirstLastPara="1" wrap="square" lIns="100800" tIns="100800" rIns="100800" bIns="100800" anchor="t" anchorCtr="0">
            <a:normAutofit/>
          </a:bodyPr>
          <a:lstStyle>
            <a:lvl1pPr lvl="0">
              <a:spcBef>
                <a:spcPts val="0"/>
              </a:spcBef>
              <a:spcAft>
                <a:spcPts val="0"/>
              </a:spcAft>
              <a:buClr>
                <a:schemeClr val="lt1"/>
              </a:buClr>
              <a:buSzPts val="8800"/>
              <a:buNone/>
              <a:defRPr sz="7982">
                <a:solidFill>
                  <a:schemeClr val="lt1"/>
                </a:solidFill>
              </a:defRPr>
            </a:lvl1pPr>
            <a:lvl2pPr lvl="1">
              <a:spcBef>
                <a:spcPts val="0"/>
              </a:spcBef>
              <a:spcAft>
                <a:spcPts val="0"/>
              </a:spcAft>
              <a:buClr>
                <a:schemeClr val="lt1"/>
              </a:buClr>
              <a:buSzPts val="8800"/>
              <a:buNone/>
              <a:defRPr sz="7982">
                <a:solidFill>
                  <a:schemeClr val="lt1"/>
                </a:solidFill>
              </a:defRPr>
            </a:lvl2pPr>
            <a:lvl3pPr lvl="2">
              <a:spcBef>
                <a:spcPts val="0"/>
              </a:spcBef>
              <a:spcAft>
                <a:spcPts val="0"/>
              </a:spcAft>
              <a:buClr>
                <a:schemeClr val="lt1"/>
              </a:buClr>
              <a:buSzPts val="8800"/>
              <a:buNone/>
              <a:defRPr sz="7982">
                <a:solidFill>
                  <a:schemeClr val="lt1"/>
                </a:solidFill>
              </a:defRPr>
            </a:lvl3pPr>
            <a:lvl4pPr lvl="3">
              <a:spcBef>
                <a:spcPts val="0"/>
              </a:spcBef>
              <a:spcAft>
                <a:spcPts val="0"/>
              </a:spcAft>
              <a:buClr>
                <a:schemeClr val="lt1"/>
              </a:buClr>
              <a:buSzPts val="8800"/>
              <a:buNone/>
              <a:defRPr sz="7982">
                <a:solidFill>
                  <a:schemeClr val="lt1"/>
                </a:solidFill>
              </a:defRPr>
            </a:lvl4pPr>
            <a:lvl5pPr lvl="4">
              <a:spcBef>
                <a:spcPts val="0"/>
              </a:spcBef>
              <a:spcAft>
                <a:spcPts val="0"/>
              </a:spcAft>
              <a:buClr>
                <a:schemeClr val="lt1"/>
              </a:buClr>
              <a:buSzPts val="8800"/>
              <a:buNone/>
              <a:defRPr sz="7982">
                <a:solidFill>
                  <a:schemeClr val="lt1"/>
                </a:solidFill>
              </a:defRPr>
            </a:lvl5pPr>
            <a:lvl6pPr lvl="5">
              <a:spcBef>
                <a:spcPts val="0"/>
              </a:spcBef>
              <a:spcAft>
                <a:spcPts val="0"/>
              </a:spcAft>
              <a:buClr>
                <a:schemeClr val="lt1"/>
              </a:buClr>
              <a:buSzPts val="8800"/>
              <a:buNone/>
              <a:defRPr sz="7982">
                <a:solidFill>
                  <a:schemeClr val="lt1"/>
                </a:solidFill>
              </a:defRPr>
            </a:lvl6pPr>
            <a:lvl7pPr lvl="6">
              <a:spcBef>
                <a:spcPts val="0"/>
              </a:spcBef>
              <a:spcAft>
                <a:spcPts val="0"/>
              </a:spcAft>
              <a:buClr>
                <a:schemeClr val="lt1"/>
              </a:buClr>
              <a:buSzPts val="8800"/>
              <a:buNone/>
              <a:defRPr sz="7982">
                <a:solidFill>
                  <a:schemeClr val="lt1"/>
                </a:solidFill>
              </a:defRPr>
            </a:lvl7pPr>
            <a:lvl8pPr lvl="7">
              <a:spcBef>
                <a:spcPts val="0"/>
              </a:spcBef>
              <a:spcAft>
                <a:spcPts val="0"/>
              </a:spcAft>
              <a:buClr>
                <a:schemeClr val="lt1"/>
              </a:buClr>
              <a:buSzPts val="8800"/>
              <a:buNone/>
              <a:defRPr sz="7982">
                <a:solidFill>
                  <a:schemeClr val="lt1"/>
                </a:solidFill>
              </a:defRPr>
            </a:lvl8pPr>
            <a:lvl9pPr lvl="8">
              <a:spcBef>
                <a:spcPts val="0"/>
              </a:spcBef>
              <a:spcAft>
                <a:spcPts val="0"/>
              </a:spcAft>
              <a:buClr>
                <a:schemeClr val="lt1"/>
              </a:buClr>
              <a:buSzPts val="8800"/>
              <a:buNone/>
              <a:defRPr sz="7982">
                <a:solidFill>
                  <a:schemeClr val="lt1"/>
                </a:solidFill>
              </a:defRPr>
            </a:lvl9pPr>
          </a:lstStyle>
          <a:p>
            <a:r>
              <a:t>xx%</a:t>
            </a:r>
          </a:p>
        </p:txBody>
      </p:sp>
      <p:sp>
        <p:nvSpPr>
          <p:cNvPr id="78" name="Google Shape;78;p11"/>
          <p:cNvSpPr txBox="1">
            <a:spLocks noGrp="1"/>
          </p:cNvSpPr>
          <p:nvPr>
            <p:ph type="body" idx="1"/>
          </p:nvPr>
        </p:nvSpPr>
        <p:spPr>
          <a:xfrm>
            <a:off x="729450" y="2272888"/>
            <a:ext cx="7688375" cy="1580452"/>
          </a:xfrm>
          <a:prstGeom prst="rect">
            <a:avLst/>
          </a:prstGeom>
        </p:spPr>
        <p:txBody>
          <a:bodyPr spcFirstLastPara="1" wrap="square" lIns="100800" tIns="100800" rIns="100800" bIns="100800" anchor="t" anchorCtr="0">
            <a:normAutofit/>
          </a:bodyPr>
          <a:lstStyle>
            <a:lvl1pPr marL="414726" lvl="0" indent="-288004">
              <a:spcBef>
                <a:spcPts val="0"/>
              </a:spcBef>
              <a:spcAft>
                <a:spcPts val="0"/>
              </a:spcAft>
              <a:buClr>
                <a:schemeClr val="lt1"/>
              </a:buClr>
              <a:buSzPts val="1400"/>
              <a:buChar char="●"/>
              <a:defRPr>
                <a:solidFill>
                  <a:schemeClr val="lt1"/>
                </a:solidFill>
              </a:defRPr>
            </a:lvl1pPr>
            <a:lvl2pPr marL="829452" lvl="1" indent="-276484">
              <a:spcBef>
                <a:spcPts val="0"/>
              </a:spcBef>
              <a:spcAft>
                <a:spcPts val="0"/>
              </a:spcAft>
              <a:buClr>
                <a:schemeClr val="lt1"/>
              </a:buClr>
              <a:buSzPts val="1200"/>
              <a:buChar char="○"/>
              <a:defRPr>
                <a:solidFill>
                  <a:schemeClr val="lt1"/>
                </a:solidFill>
              </a:defRPr>
            </a:lvl2pPr>
            <a:lvl3pPr marL="1244178" lvl="2" indent="-276484">
              <a:spcBef>
                <a:spcPts val="0"/>
              </a:spcBef>
              <a:spcAft>
                <a:spcPts val="0"/>
              </a:spcAft>
              <a:buClr>
                <a:schemeClr val="lt1"/>
              </a:buClr>
              <a:buSzPts val="1200"/>
              <a:buChar char="■"/>
              <a:defRPr>
                <a:solidFill>
                  <a:schemeClr val="lt1"/>
                </a:solidFill>
              </a:defRPr>
            </a:lvl3pPr>
            <a:lvl4pPr marL="1658904" lvl="3" indent="-276484">
              <a:spcBef>
                <a:spcPts val="0"/>
              </a:spcBef>
              <a:spcAft>
                <a:spcPts val="0"/>
              </a:spcAft>
              <a:buClr>
                <a:schemeClr val="lt1"/>
              </a:buClr>
              <a:buSzPts val="1200"/>
              <a:buChar char="●"/>
              <a:defRPr>
                <a:solidFill>
                  <a:schemeClr val="lt1"/>
                </a:solidFill>
              </a:defRPr>
            </a:lvl4pPr>
            <a:lvl5pPr marL="2073631" lvl="4" indent="-276484">
              <a:spcBef>
                <a:spcPts val="0"/>
              </a:spcBef>
              <a:spcAft>
                <a:spcPts val="0"/>
              </a:spcAft>
              <a:buClr>
                <a:schemeClr val="lt1"/>
              </a:buClr>
              <a:buSzPts val="1200"/>
              <a:buChar char="○"/>
              <a:defRPr>
                <a:solidFill>
                  <a:schemeClr val="lt1"/>
                </a:solidFill>
              </a:defRPr>
            </a:lvl5pPr>
            <a:lvl6pPr marL="2488357" lvl="5" indent="-276484">
              <a:spcBef>
                <a:spcPts val="0"/>
              </a:spcBef>
              <a:spcAft>
                <a:spcPts val="0"/>
              </a:spcAft>
              <a:buClr>
                <a:schemeClr val="lt1"/>
              </a:buClr>
              <a:buSzPts val="1200"/>
              <a:buChar char="■"/>
              <a:defRPr>
                <a:solidFill>
                  <a:schemeClr val="lt1"/>
                </a:solidFill>
              </a:defRPr>
            </a:lvl6pPr>
            <a:lvl7pPr marL="2903083" lvl="6" indent="-276484">
              <a:spcBef>
                <a:spcPts val="0"/>
              </a:spcBef>
              <a:spcAft>
                <a:spcPts val="0"/>
              </a:spcAft>
              <a:buClr>
                <a:schemeClr val="lt1"/>
              </a:buClr>
              <a:buSzPts val="1200"/>
              <a:buChar char="●"/>
              <a:defRPr>
                <a:solidFill>
                  <a:schemeClr val="lt1"/>
                </a:solidFill>
              </a:defRPr>
            </a:lvl7pPr>
            <a:lvl8pPr marL="3317809" lvl="7" indent="-276484">
              <a:spcBef>
                <a:spcPts val="0"/>
              </a:spcBef>
              <a:spcAft>
                <a:spcPts val="0"/>
              </a:spcAft>
              <a:buClr>
                <a:schemeClr val="lt1"/>
              </a:buClr>
              <a:buSzPts val="1200"/>
              <a:buChar char="○"/>
              <a:defRPr>
                <a:solidFill>
                  <a:schemeClr val="lt1"/>
                </a:solidFill>
              </a:defRPr>
            </a:lvl8pPr>
            <a:lvl9pPr marL="3732535" lvl="8" indent="-276484">
              <a:spcBef>
                <a:spcPts val="0"/>
              </a:spcBef>
              <a:spcAft>
                <a:spcPts val="0"/>
              </a:spcAft>
              <a:buClr>
                <a:schemeClr val="lt1"/>
              </a:buClr>
              <a:buSzPts val="1200"/>
              <a:buChar char="■"/>
              <a:defRPr>
                <a:solidFill>
                  <a:schemeClr val="lt1"/>
                </a:solidFill>
              </a:defRPr>
            </a:lvl9pPr>
          </a:lstStyle>
          <a:p>
            <a:endParaRPr/>
          </a:p>
        </p:txBody>
      </p:sp>
      <p:sp>
        <p:nvSpPr>
          <p:cNvPr id="79" name="Google Shape;79;p11"/>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3" y="4749851"/>
            <a:ext cx="548606" cy="393480"/>
          </a:xfrm>
          <a:prstGeom prst="rect">
            <a:avLst/>
          </a:prstGeom>
        </p:spPr>
        <p:txBody>
          <a:bodyPr spcFirstLastPara="1" wrap="square" lIns="100800" tIns="100800" rIns="100800" bIns="1008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171" y="205067"/>
            <a:ext cx="8228818" cy="858527"/>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
        <p:nvSpPr>
          <p:cNvPr id="84" name="Google Shape;84;p13"/>
          <p:cNvSpPr txBox="1">
            <a:spLocks noGrp="1"/>
          </p:cNvSpPr>
          <p:nvPr>
            <p:ph type="subTitle" idx="1"/>
          </p:nvPr>
        </p:nvSpPr>
        <p:spPr>
          <a:xfrm>
            <a:off x="457171" y="1203299"/>
            <a:ext cx="8228818" cy="2982669"/>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1400"/>
              <a:buNone/>
              <a:defRPr/>
            </a:lvl1pPr>
            <a:lvl2pPr lvl="1" algn="l" rtl="0">
              <a:spcBef>
                <a:spcPts val="1179"/>
              </a:spcBef>
              <a:spcAft>
                <a:spcPts val="0"/>
              </a:spcAft>
              <a:buSzPts val="1200"/>
              <a:buNone/>
              <a:defRPr/>
            </a:lvl2pPr>
            <a:lvl3pPr lvl="2" algn="l" rtl="0">
              <a:spcBef>
                <a:spcPts val="1179"/>
              </a:spcBef>
              <a:spcAft>
                <a:spcPts val="0"/>
              </a:spcAft>
              <a:buSzPts val="1200"/>
              <a:buNone/>
              <a:defRPr/>
            </a:lvl3pPr>
            <a:lvl4pPr lvl="3" algn="l" rtl="0">
              <a:spcBef>
                <a:spcPts val="1179"/>
              </a:spcBef>
              <a:spcAft>
                <a:spcPts val="0"/>
              </a:spcAft>
              <a:buSzPts val="1200"/>
              <a:buNone/>
              <a:defRPr/>
            </a:lvl4pPr>
            <a:lvl5pPr lvl="4" algn="l" rtl="0">
              <a:spcBef>
                <a:spcPts val="1179"/>
              </a:spcBef>
              <a:spcAft>
                <a:spcPts val="0"/>
              </a:spcAft>
              <a:buSzPts val="1200"/>
              <a:buNone/>
              <a:defRPr/>
            </a:lvl5pPr>
            <a:lvl6pPr lvl="5" algn="l" rtl="0">
              <a:spcBef>
                <a:spcPts val="1179"/>
              </a:spcBef>
              <a:spcAft>
                <a:spcPts val="0"/>
              </a:spcAft>
              <a:buSzPts val="1200"/>
              <a:buNone/>
              <a:defRPr/>
            </a:lvl6pPr>
            <a:lvl7pPr lvl="6" algn="l" rtl="0">
              <a:spcBef>
                <a:spcPts val="1179"/>
              </a:spcBef>
              <a:spcAft>
                <a:spcPts val="0"/>
              </a:spcAft>
              <a:buSzPts val="1200"/>
              <a:buNone/>
              <a:defRPr/>
            </a:lvl7pPr>
            <a:lvl8pPr lvl="7" algn="l" rtl="0">
              <a:spcBef>
                <a:spcPts val="1179"/>
              </a:spcBef>
              <a:spcAft>
                <a:spcPts val="0"/>
              </a:spcAft>
              <a:buSzPts val="1200"/>
              <a:buNone/>
              <a:defRPr/>
            </a:lvl8pPr>
            <a:lvl9pPr lvl="8" algn="l" rtl="0">
              <a:spcBef>
                <a:spcPts val="1179"/>
              </a:spcBef>
              <a:spcAft>
                <a:spcPts val="1179"/>
              </a:spcAft>
              <a:buSzPts val="12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57171" y="205067"/>
            <a:ext cx="8228818" cy="858527"/>
          </a:xfrm>
          <a:prstGeom prst="rect">
            <a:avLst/>
          </a:prstGeom>
          <a:noFill/>
          <a:ln>
            <a:noFill/>
          </a:ln>
        </p:spPr>
        <p:txBody>
          <a:bodyPr spcFirstLastPara="1" wrap="square" lIns="0" tIns="0" rIns="0" bIns="0" anchor="ctr" anchorCtr="0">
            <a:normAutofit/>
          </a:bodyPr>
          <a:lstStyle>
            <a:lvl1pPr lvl="0" algn="l" rtl="0">
              <a:spcBef>
                <a:spcPts val="0"/>
              </a:spcBef>
              <a:spcAft>
                <a:spcPts val="0"/>
              </a:spcAft>
              <a:buSzPts val="3100"/>
              <a:buNone/>
              <a:defRPr/>
            </a:lvl1pPr>
            <a:lvl2pPr lvl="1" algn="l" rtl="0">
              <a:spcBef>
                <a:spcPts val="0"/>
              </a:spcBef>
              <a:spcAft>
                <a:spcPts val="0"/>
              </a:spcAft>
              <a:buSzPts val="3100"/>
              <a:buNone/>
              <a:defRPr/>
            </a:lvl2pPr>
            <a:lvl3pPr lvl="2" algn="l" rtl="0">
              <a:spcBef>
                <a:spcPts val="0"/>
              </a:spcBef>
              <a:spcAft>
                <a:spcPts val="0"/>
              </a:spcAft>
              <a:buSzPts val="3100"/>
              <a:buNone/>
              <a:defRPr/>
            </a:lvl3pPr>
            <a:lvl4pPr lvl="3" algn="l" rtl="0">
              <a:spcBef>
                <a:spcPts val="0"/>
              </a:spcBef>
              <a:spcAft>
                <a:spcPts val="0"/>
              </a:spcAft>
              <a:buSzPts val="3100"/>
              <a:buNone/>
              <a:defRPr/>
            </a:lvl4pPr>
            <a:lvl5pPr lvl="4" algn="l" rtl="0">
              <a:spcBef>
                <a:spcPts val="0"/>
              </a:spcBef>
              <a:spcAft>
                <a:spcPts val="0"/>
              </a:spcAft>
              <a:buSzPts val="3100"/>
              <a:buNone/>
              <a:defRPr/>
            </a:lvl5pPr>
            <a:lvl6pPr lvl="5" algn="l" rtl="0">
              <a:spcBef>
                <a:spcPts val="0"/>
              </a:spcBef>
              <a:spcAft>
                <a:spcPts val="0"/>
              </a:spcAft>
              <a:buSzPts val="3100"/>
              <a:buNone/>
              <a:defRPr/>
            </a:lvl6pPr>
            <a:lvl7pPr lvl="6" algn="l" rtl="0">
              <a:spcBef>
                <a:spcPts val="0"/>
              </a:spcBef>
              <a:spcAft>
                <a:spcPts val="0"/>
              </a:spcAft>
              <a:buSzPts val="3100"/>
              <a:buNone/>
              <a:defRPr/>
            </a:lvl7pPr>
            <a:lvl8pPr lvl="7" algn="l" rtl="0">
              <a:spcBef>
                <a:spcPts val="0"/>
              </a:spcBef>
              <a:spcAft>
                <a:spcPts val="0"/>
              </a:spcAft>
              <a:buSzPts val="3100"/>
              <a:buNone/>
              <a:defRPr/>
            </a:lvl8pPr>
            <a:lvl9pPr lvl="8" algn="l" rtl="0">
              <a:spcBef>
                <a:spcPts val="0"/>
              </a:spcBef>
              <a:spcAft>
                <a:spcPts val="0"/>
              </a:spcAft>
              <a:buSzPts val="3100"/>
              <a:buNone/>
              <a:defRPr/>
            </a:lvl9pPr>
          </a:lstStyle>
          <a:p>
            <a:endParaRPr/>
          </a:p>
        </p:txBody>
      </p:sp>
      <p:sp>
        <p:nvSpPr>
          <p:cNvPr id="87" name="Google Shape;87;p14"/>
          <p:cNvSpPr txBox="1">
            <a:spLocks noGrp="1"/>
          </p:cNvSpPr>
          <p:nvPr>
            <p:ph type="body" idx="1"/>
          </p:nvPr>
        </p:nvSpPr>
        <p:spPr>
          <a:xfrm>
            <a:off x="457171" y="1203299"/>
            <a:ext cx="8228818" cy="2982669"/>
          </a:xfrm>
          <a:prstGeom prst="rect">
            <a:avLst/>
          </a:prstGeom>
          <a:noFill/>
          <a:ln>
            <a:noFill/>
          </a:ln>
        </p:spPr>
        <p:txBody>
          <a:bodyPr spcFirstLastPara="1" wrap="square" lIns="0" tIns="0" rIns="0" bIns="0" anchor="t" anchorCtr="0">
            <a:normAutofit/>
          </a:bodyPr>
          <a:lstStyle>
            <a:lvl1pPr marL="414726" lvl="0" indent="-207363" algn="l" rtl="0">
              <a:spcBef>
                <a:spcPts val="0"/>
              </a:spcBef>
              <a:spcAft>
                <a:spcPts val="0"/>
              </a:spcAft>
              <a:buSzPts val="1400"/>
              <a:buNone/>
              <a:defRPr/>
            </a:lvl1pPr>
            <a:lvl2pPr marL="829452" lvl="1" indent="-207363" algn="l" rtl="0">
              <a:spcBef>
                <a:spcPts val="1179"/>
              </a:spcBef>
              <a:spcAft>
                <a:spcPts val="0"/>
              </a:spcAft>
              <a:buSzPts val="1200"/>
              <a:buNone/>
              <a:defRPr/>
            </a:lvl2pPr>
            <a:lvl3pPr marL="1244178" lvl="2" indent="-207363" algn="l" rtl="0">
              <a:spcBef>
                <a:spcPts val="1179"/>
              </a:spcBef>
              <a:spcAft>
                <a:spcPts val="0"/>
              </a:spcAft>
              <a:buSzPts val="1200"/>
              <a:buNone/>
              <a:defRPr/>
            </a:lvl3pPr>
            <a:lvl4pPr marL="1658904" lvl="3" indent="-207363" algn="l" rtl="0">
              <a:spcBef>
                <a:spcPts val="1179"/>
              </a:spcBef>
              <a:spcAft>
                <a:spcPts val="0"/>
              </a:spcAft>
              <a:buSzPts val="1200"/>
              <a:buNone/>
              <a:defRPr/>
            </a:lvl4pPr>
            <a:lvl5pPr marL="2073631" lvl="4" indent="-207363" algn="l" rtl="0">
              <a:spcBef>
                <a:spcPts val="1179"/>
              </a:spcBef>
              <a:spcAft>
                <a:spcPts val="0"/>
              </a:spcAft>
              <a:buSzPts val="1200"/>
              <a:buNone/>
              <a:defRPr/>
            </a:lvl5pPr>
            <a:lvl6pPr marL="2488357" lvl="5" indent="-207363" algn="l" rtl="0">
              <a:spcBef>
                <a:spcPts val="1179"/>
              </a:spcBef>
              <a:spcAft>
                <a:spcPts val="0"/>
              </a:spcAft>
              <a:buSzPts val="1200"/>
              <a:buNone/>
              <a:defRPr/>
            </a:lvl6pPr>
            <a:lvl7pPr marL="2903083" lvl="6" indent="-207363" algn="l" rtl="0">
              <a:spcBef>
                <a:spcPts val="1179"/>
              </a:spcBef>
              <a:spcAft>
                <a:spcPts val="0"/>
              </a:spcAft>
              <a:buSzPts val="1200"/>
              <a:buNone/>
              <a:defRPr/>
            </a:lvl7pPr>
            <a:lvl8pPr marL="3317809" lvl="7" indent="-207363" algn="l" rtl="0">
              <a:spcBef>
                <a:spcPts val="1179"/>
              </a:spcBef>
              <a:spcAft>
                <a:spcPts val="0"/>
              </a:spcAft>
              <a:buSzPts val="1200"/>
              <a:buNone/>
              <a:defRPr/>
            </a:lvl8pPr>
            <a:lvl9pPr marL="3732535" lvl="8" indent="-207363" algn="l" rtl="0">
              <a:spcBef>
                <a:spcPts val="1179"/>
              </a:spcBef>
              <a:spcAft>
                <a:spcPts val="1179"/>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4"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t>9/13/22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537" cy="572805"/>
          </a:xfrm>
          <a:prstGeom prst="rect">
            <a:avLst/>
          </a:prstGeom>
          <a:noFill/>
          <a:ln>
            <a:noFill/>
          </a:ln>
        </p:spPr>
        <p:txBody>
          <a:bodyPr spcFirstLastPara="1" wrap="square" lIns="100800" tIns="100800" rIns="100800" bIns="100800" anchor="t" anchorCtr="0">
            <a:normAutofit/>
          </a:bodyPr>
          <a:lstStyle>
            <a:lvl1pPr lvl="0">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1pPr>
            <a:lvl2pPr lvl="1">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2pPr>
            <a:lvl3pPr lvl="2">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3pPr>
            <a:lvl4pPr lvl="3">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4pPr>
            <a:lvl5pPr lvl="4">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5pPr>
            <a:lvl6pPr lvl="5">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6pPr>
            <a:lvl7pPr lvl="6">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7pPr>
            <a:lvl8pPr lvl="7">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8pPr>
            <a:lvl9pPr lvl="8">
              <a:spcBef>
                <a:spcPts val="0"/>
              </a:spcBef>
              <a:spcAft>
                <a:spcPts val="0"/>
              </a:spcAft>
              <a:buClr>
                <a:schemeClr val="dk2"/>
              </a:buClr>
              <a:buSzPts val="3100"/>
              <a:buFont typeface="Raleway"/>
              <a:buNone/>
              <a:defRPr sz="31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537" cy="3416422"/>
          </a:xfrm>
          <a:prstGeom prst="rect">
            <a:avLst/>
          </a:prstGeom>
          <a:noFill/>
          <a:ln>
            <a:noFill/>
          </a:ln>
        </p:spPr>
        <p:txBody>
          <a:bodyPr spcFirstLastPara="1" wrap="square" lIns="100800" tIns="100800" rIns="100800" bIns="100800" anchor="t" anchorCtr="0">
            <a:normAutofit/>
          </a:bodyPr>
          <a:lstStyle>
            <a:lvl1pPr marL="457200" lvl="0" indent="-317500">
              <a:lnSpc>
                <a:spcPct val="115000"/>
              </a:lnSpc>
              <a:spcBef>
                <a:spcPts val="0"/>
              </a:spcBef>
              <a:spcAft>
                <a:spcPts val="0"/>
              </a:spcAft>
              <a:buClr>
                <a:schemeClr val="accent1"/>
              </a:buClr>
              <a:buSzPts val="1400"/>
              <a:buFont typeface="Lato"/>
              <a:buChar char="●"/>
              <a:defRPr sz="1400">
                <a:solidFill>
                  <a:schemeClr val="accent1"/>
                </a:solidFill>
                <a:latin typeface="Lato"/>
                <a:ea typeface="Lato"/>
                <a:cs typeface="Lato"/>
                <a:sym typeface="Lato"/>
              </a:defRPr>
            </a:lvl1pPr>
            <a:lvl2pPr marL="914400" lvl="1"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2pPr>
            <a:lvl3pPr marL="1371600" lvl="2"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3pPr>
            <a:lvl4pPr marL="1828800" lvl="3"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4pPr>
            <a:lvl5pPr marL="2286000" lvl="4"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5pPr>
            <a:lvl6pPr marL="2743200" lvl="5"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6pPr>
            <a:lvl7pPr marL="3200400" lvl="6"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7pPr>
            <a:lvl8pPr marL="3657600" lvl="7"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8pPr>
            <a:lvl9pPr marL="4114800" lvl="8" indent="-304800">
              <a:lnSpc>
                <a:spcPct val="115000"/>
              </a:lnSpc>
              <a:spcBef>
                <a:spcPts val="0"/>
              </a:spcBef>
              <a:spcAft>
                <a:spcPts val="0"/>
              </a:spcAft>
              <a:buClr>
                <a:schemeClr val="accent1"/>
              </a:buClr>
              <a:buSzPts val="1200"/>
              <a:buFont typeface="Lato"/>
              <a:buChar char="■"/>
              <a:defRPr sz="12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3" y="4749851"/>
            <a:ext cx="548606" cy="393480"/>
          </a:xfrm>
          <a:prstGeom prst="rect">
            <a:avLst/>
          </a:prstGeom>
          <a:noFill/>
          <a:ln>
            <a:noFill/>
          </a:ln>
        </p:spPr>
        <p:txBody>
          <a:bodyPr spcFirstLastPara="1" wrap="square" lIns="100800" tIns="100800" rIns="100800" bIns="100800" anchor="ctr" anchorCtr="0">
            <a:normAutofit/>
          </a:bodyPr>
          <a:lstStyle>
            <a:lvl1pPr lvl="0" algn="r">
              <a:buNone/>
              <a:defRPr sz="998">
                <a:solidFill>
                  <a:schemeClr val="accent1"/>
                </a:solidFill>
                <a:latin typeface="Lato"/>
                <a:ea typeface="Lato"/>
                <a:cs typeface="Lato"/>
                <a:sym typeface="Lato"/>
              </a:defRPr>
            </a:lvl1pPr>
            <a:lvl2pPr lvl="1" algn="r">
              <a:buNone/>
              <a:defRPr sz="998">
                <a:solidFill>
                  <a:schemeClr val="accent1"/>
                </a:solidFill>
                <a:latin typeface="Lato"/>
                <a:ea typeface="Lato"/>
                <a:cs typeface="Lato"/>
                <a:sym typeface="Lato"/>
              </a:defRPr>
            </a:lvl2pPr>
            <a:lvl3pPr lvl="2" algn="r">
              <a:buNone/>
              <a:defRPr sz="998">
                <a:solidFill>
                  <a:schemeClr val="accent1"/>
                </a:solidFill>
                <a:latin typeface="Lato"/>
                <a:ea typeface="Lato"/>
                <a:cs typeface="Lato"/>
                <a:sym typeface="Lato"/>
              </a:defRPr>
            </a:lvl3pPr>
            <a:lvl4pPr lvl="3" algn="r">
              <a:buNone/>
              <a:defRPr sz="998">
                <a:solidFill>
                  <a:schemeClr val="accent1"/>
                </a:solidFill>
                <a:latin typeface="Lato"/>
                <a:ea typeface="Lato"/>
                <a:cs typeface="Lato"/>
                <a:sym typeface="Lato"/>
              </a:defRPr>
            </a:lvl4pPr>
            <a:lvl5pPr lvl="4" algn="r">
              <a:buNone/>
              <a:defRPr sz="998">
                <a:solidFill>
                  <a:schemeClr val="accent1"/>
                </a:solidFill>
                <a:latin typeface="Lato"/>
                <a:ea typeface="Lato"/>
                <a:cs typeface="Lato"/>
                <a:sym typeface="Lato"/>
              </a:defRPr>
            </a:lvl5pPr>
            <a:lvl6pPr lvl="5" algn="r">
              <a:buNone/>
              <a:defRPr sz="998">
                <a:solidFill>
                  <a:schemeClr val="accent1"/>
                </a:solidFill>
                <a:latin typeface="Lato"/>
                <a:ea typeface="Lato"/>
                <a:cs typeface="Lato"/>
                <a:sym typeface="Lato"/>
              </a:defRPr>
            </a:lvl6pPr>
            <a:lvl7pPr lvl="6" algn="r">
              <a:buNone/>
              <a:defRPr sz="998">
                <a:solidFill>
                  <a:schemeClr val="accent1"/>
                </a:solidFill>
                <a:latin typeface="Lato"/>
                <a:ea typeface="Lato"/>
                <a:cs typeface="Lato"/>
                <a:sym typeface="Lato"/>
              </a:defRPr>
            </a:lvl7pPr>
            <a:lvl8pPr lvl="7" algn="r">
              <a:buNone/>
              <a:defRPr sz="998">
                <a:solidFill>
                  <a:schemeClr val="accent1"/>
                </a:solidFill>
                <a:latin typeface="Lato"/>
                <a:ea typeface="Lato"/>
                <a:cs typeface="Lato"/>
                <a:sym typeface="Lato"/>
              </a:defRPr>
            </a:lvl8pPr>
            <a:lvl9pPr lvl="8" algn="r">
              <a:buNone/>
              <a:defRPr sz="998">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7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science/blog/20b-parameter-alexa-model-sets-new-marks-in-few-shot-learning?utm_source=email&amp;utm_medium=newsletter&amp;utm_campaign=science_news&amp;utm_term=august_2022&amp;utm_content=20B-parameter&amp;mkt_tok=MzIzLU1GUi01NjgAAAGGj9mj5p7IZnN1QvKvIUlieyofI2txXmQLKXbjCtGejsnWt9FtUhlWH9wDIvpVhUZtWkm8Z2AYkmnVnJ1-XsV7hkVgZ0BKfn01xY4" TargetMode="External"/><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8.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understanding-zero-shot-learning-making-ml-more-human-4653ac35ccab"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2102.12092.pdf"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understanding-zero-shot-learning-making-ml-more-human-4653ac35ccab"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towardsdatascience.com/understanding-zero-shot-learning-making-ml-more-human-4653ac35ccab"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r>
              <a:rPr lang="en"/>
              <a:t>Session #5: </a:t>
            </a:r>
            <a:br>
              <a:rPr lang="en"/>
            </a:br>
            <a:r>
              <a:rPr lang="en"/>
              <a:t>Comparing Architectures </a:t>
            </a:r>
            <a:endParaRP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pPr marL="0" indent="0"/>
            <a:r>
              <a:rPr lang="en" sz="2200"/>
              <a:t>Thursday, Sept 8</a:t>
            </a:r>
          </a:p>
          <a:p>
            <a:pPr marL="0" lvl="0" indent="0" algn="ctr">
              <a:spcBef>
                <a:spcPts val="0"/>
              </a:spcBef>
              <a:spcAft>
                <a:spcPts val="0"/>
              </a:spcAft>
              <a:buNone/>
            </a:pPr>
            <a:r>
              <a:rPr lang="en" sz="2200"/>
              <a:t>CSCI 601.771: Self-supervised Statistical Models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Objective</a:t>
            </a:r>
            <a:endParaRPr sz="3500">
              <a:latin typeface="Calibri"/>
              <a:ea typeface="Calibri"/>
              <a:cs typeface="Calibri"/>
              <a:sym typeface="Calibri"/>
            </a:endParaRPr>
          </a:p>
        </p:txBody>
      </p:sp>
      <p:grpSp>
        <p:nvGrpSpPr>
          <p:cNvPr id="103" name="Google Shape;103;p19"/>
          <p:cNvGrpSpPr/>
          <p:nvPr/>
        </p:nvGrpSpPr>
        <p:grpSpPr>
          <a:xfrm>
            <a:off x="5370518" y="1"/>
            <a:ext cx="3720711" cy="1068869"/>
            <a:chOff x="1166489" y="1232900"/>
            <a:chExt cx="7060173" cy="2028214"/>
          </a:xfrm>
        </p:grpSpPr>
        <p:pic>
          <p:nvPicPr>
            <p:cNvPr id="104" name="Google Shape;104;p19"/>
            <p:cNvPicPr preferRelativeResize="0"/>
            <p:nvPr/>
          </p:nvPicPr>
          <p:blipFill>
            <a:blip r:embed="rId3">
              <a:alphaModFix amt="29000"/>
            </a:blip>
            <a:stretch>
              <a:fillRect/>
            </a:stretch>
          </p:blipFill>
          <p:spPr>
            <a:xfrm>
              <a:off x="1166489" y="1376209"/>
              <a:ext cx="7060173" cy="1884906"/>
            </a:xfrm>
            <a:prstGeom prst="rect">
              <a:avLst/>
            </a:prstGeom>
            <a:noFill/>
            <a:ln>
              <a:noFill/>
            </a:ln>
          </p:spPr>
        </p:pic>
        <p:pic>
          <p:nvPicPr>
            <p:cNvPr id="105" name="Google Shape;105;p19"/>
            <p:cNvPicPr preferRelativeResize="0"/>
            <p:nvPr/>
          </p:nvPicPr>
          <p:blipFill rotWithShape="1">
            <a:blip r:embed="rId4">
              <a:alphaModFix/>
            </a:blip>
            <a:srcRect l="7842"/>
            <a:stretch/>
          </p:blipFill>
          <p:spPr>
            <a:xfrm>
              <a:off x="2716575" y="1232900"/>
              <a:ext cx="1448325" cy="2022226"/>
            </a:xfrm>
            <a:prstGeom prst="rect">
              <a:avLst/>
            </a:prstGeom>
            <a:noFill/>
            <a:ln>
              <a:noFill/>
            </a:ln>
          </p:spPr>
        </p:pic>
      </p:grpSp>
      <p:pic>
        <p:nvPicPr>
          <p:cNvPr id="106" name="Google Shape;106;p19"/>
          <p:cNvPicPr preferRelativeResize="0"/>
          <p:nvPr/>
        </p:nvPicPr>
        <p:blipFill>
          <a:blip r:embed="rId5">
            <a:alphaModFix/>
          </a:blip>
          <a:stretch>
            <a:fillRect/>
          </a:stretch>
        </p:blipFill>
        <p:spPr>
          <a:xfrm>
            <a:off x="881438" y="1308951"/>
            <a:ext cx="7381125" cy="753250"/>
          </a:xfrm>
          <a:prstGeom prst="rect">
            <a:avLst/>
          </a:prstGeom>
          <a:noFill/>
          <a:ln>
            <a:noFill/>
          </a:ln>
        </p:spPr>
      </p:pic>
      <p:sp>
        <p:nvSpPr>
          <p:cNvPr id="107" name="Google Shape;107;p19"/>
          <p:cNvSpPr txBox="1"/>
          <p:nvPr/>
        </p:nvSpPr>
        <p:spPr>
          <a:xfrm>
            <a:off x="774125" y="2032288"/>
            <a:ext cx="7260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Given previous tokens, the model is tasked with predicting the following one. Large decoder-only models.</a:t>
            </a:r>
            <a:endParaRPr sz="1600" b="1">
              <a:solidFill>
                <a:schemeClr val="accent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22B4FD0A-FABF-7203-D054-C3E00F096403}"/>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Objective</a:t>
            </a:r>
            <a:endParaRPr sz="3500">
              <a:latin typeface="Calibri"/>
              <a:ea typeface="Calibri"/>
              <a:cs typeface="Calibri"/>
              <a:sym typeface="Calibri"/>
            </a:endParaRPr>
          </a:p>
        </p:txBody>
      </p:sp>
      <p:grpSp>
        <p:nvGrpSpPr>
          <p:cNvPr id="113" name="Google Shape;113;p20"/>
          <p:cNvGrpSpPr/>
          <p:nvPr/>
        </p:nvGrpSpPr>
        <p:grpSpPr>
          <a:xfrm>
            <a:off x="5370518" y="1"/>
            <a:ext cx="3720711" cy="1068869"/>
            <a:chOff x="1166489" y="1232900"/>
            <a:chExt cx="7060173" cy="2028214"/>
          </a:xfrm>
        </p:grpSpPr>
        <p:pic>
          <p:nvPicPr>
            <p:cNvPr id="114" name="Google Shape;114;p20"/>
            <p:cNvPicPr preferRelativeResize="0"/>
            <p:nvPr/>
          </p:nvPicPr>
          <p:blipFill>
            <a:blip r:embed="rId3">
              <a:alphaModFix amt="29000"/>
            </a:blip>
            <a:stretch>
              <a:fillRect/>
            </a:stretch>
          </p:blipFill>
          <p:spPr>
            <a:xfrm>
              <a:off x="1166489" y="1376209"/>
              <a:ext cx="7060173" cy="1884906"/>
            </a:xfrm>
            <a:prstGeom prst="rect">
              <a:avLst/>
            </a:prstGeom>
            <a:noFill/>
            <a:ln>
              <a:noFill/>
            </a:ln>
          </p:spPr>
        </p:pic>
        <p:pic>
          <p:nvPicPr>
            <p:cNvPr id="115" name="Google Shape;115;p20"/>
            <p:cNvPicPr preferRelativeResize="0"/>
            <p:nvPr/>
          </p:nvPicPr>
          <p:blipFill rotWithShape="1">
            <a:blip r:embed="rId4">
              <a:alphaModFix/>
            </a:blip>
            <a:srcRect l="7842"/>
            <a:stretch/>
          </p:blipFill>
          <p:spPr>
            <a:xfrm>
              <a:off x="2716575" y="1232900"/>
              <a:ext cx="1448325" cy="2022226"/>
            </a:xfrm>
            <a:prstGeom prst="rect">
              <a:avLst/>
            </a:prstGeom>
            <a:noFill/>
            <a:ln>
              <a:noFill/>
            </a:ln>
          </p:spPr>
        </p:pic>
      </p:grpSp>
      <p:pic>
        <p:nvPicPr>
          <p:cNvPr id="116" name="Google Shape;116;p20"/>
          <p:cNvPicPr preferRelativeResize="0"/>
          <p:nvPr/>
        </p:nvPicPr>
        <p:blipFill>
          <a:blip r:embed="rId5">
            <a:alphaModFix/>
          </a:blip>
          <a:stretch>
            <a:fillRect/>
          </a:stretch>
        </p:blipFill>
        <p:spPr>
          <a:xfrm>
            <a:off x="881438" y="1308951"/>
            <a:ext cx="7381125" cy="753250"/>
          </a:xfrm>
          <a:prstGeom prst="rect">
            <a:avLst/>
          </a:prstGeom>
          <a:noFill/>
          <a:ln>
            <a:noFill/>
          </a:ln>
        </p:spPr>
      </p:pic>
      <p:pic>
        <p:nvPicPr>
          <p:cNvPr id="117" name="Google Shape;117;p20"/>
          <p:cNvPicPr preferRelativeResize="0"/>
          <p:nvPr/>
        </p:nvPicPr>
        <p:blipFill rotWithShape="1">
          <a:blip r:embed="rId6">
            <a:alphaModFix/>
          </a:blip>
          <a:srcRect t="7225" b="8952"/>
          <a:stretch/>
        </p:blipFill>
        <p:spPr>
          <a:xfrm>
            <a:off x="826575" y="2571750"/>
            <a:ext cx="7412557" cy="825225"/>
          </a:xfrm>
          <a:prstGeom prst="rect">
            <a:avLst/>
          </a:prstGeom>
          <a:noFill/>
          <a:ln>
            <a:noFill/>
          </a:ln>
        </p:spPr>
      </p:pic>
      <p:sp>
        <p:nvSpPr>
          <p:cNvPr id="118" name="Google Shape;118;p20"/>
          <p:cNvSpPr txBox="1"/>
          <p:nvPr/>
        </p:nvSpPr>
        <p:spPr>
          <a:xfrm>
            <a:off x="774125" y="2032288"/>
            <a:ext cx="7260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Given previous tokens, the model is tasked with predicting the following one. Large decoder-only models.</a:t>
            </a:r>
            <a:endParaRPr sz="1600" b="1">
              <a:solidFill>
                <a:schemeClr val="accent1"/>
              </a:solidFill>
              <a:latin typeface="Calibri"/>
              <a:ea typeface="Calibri"/>
              <a:cs typeface="Calibri"/>
              <a:sym typeface="Calibri"/>
            </a:endParaRPr>
          </a:p>
        </p:txBody>
      </p:sp>
      <p:sp>
        <p:nvSpPr>
          <p:cNvPr id="119" name="Google Shape;119;p20"/>
          <p:cNvSpPr txBox="1"/>
          <p:nvPr/>
        </p:nvSpPr>
        <p:spPr>
          <a:xfrm>
            <a:off x="774125" y="3260225"/>
            <a:ext cx="7260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Predict each token outside the prefix given all previous tokens. Encoder-decoder and non-causal decoder-only models. </a:t>
            </a:r>
            <a:endParaRPr sz="1600" b="1">
              <a:solidFill>
                <a:schemeClr val="accent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68FED5E6-0755-C388-E977-ED1AA0654D90}"/>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Objective</a:t>
            </a:r>
            <a:endParaRPr sz="3500">
              <a:latin typeface="Calibri"/>
              <a:ea typeface="Calibri"/>
              <a:cs typeface="Calibri"/>
              <a:sym typeface="Calibri"/>
            </a:endParaRPr>
          </a:p>
        </p:txBody>
      </p:sp>
      <p:grpSp>
        <p:nvGrpSpPr>
          <p:cNvPr id="125" name="Google Shape;125;p21"/>
          <p:cNvGrpSpPr/>
          <p:nvPr/>
        </p:nvGrpSpPr>
        <p:grpSpPr>
          <a:xfrm>
            <a:off x="5370518" y="1"/>
            <a:ext cx="3720711" cy="1068869"/>
            <a:chOff x="1166489" y="1232900"/>
            <a:chExt cx="7060173" cy="2028214"/>
          </a:xfrm>
        </p:grpSpPr>
        <p:pic>
          <p:nvPicPr>
            <p:cNvPr id="126" name="Google Shape;126;p21"/>
            <p:cNvPicPr preferRelativeResize="0"/>
            <p:nvPr/>
          </p:nvPicPr>
          <p:blipFill>
            <a:blip r:embed="rId3">
              <a:alphaModFix amt="29000"/>
            </a:blip>
            <a:stretch>
              <a:fillRect/>
            </a:stretch>
          </p:blipFill>
          <p:spPr>
            <a:xfrm>
              <a:off x="1166489" y="1376209"/>
              <a:ext cx="7060173" cy="1884906"/>
            </a:xfrm>
            <a:prstGeom prst="rect">
              <a:avLst/>
            </a:prstGeom>
            <a:noFill/>
            <a:ln>
              <a:noFill/>
            </a:ln>
          </p:spPr>
        </p:pic>
        <p:pic>
          <p:nvPicPr>
            <p:cNvPr id="127" name="Google Shape;127;p21"/>
            <p:cNvPicPr preferRelativeResize="0"/>
            <p:nvPr/>
          </p:nvPicPr>
          <p:blipFill rotWithShape="1">
            <a:blip r:embed="rId4">
              <a:alphaModFix/>
            </a:blip>
            <a:srcRect l="7842"/>
            <a:stretch/>
          </p:blipFill>
          <p:spPr>
            <a:xfrm>
              <a:off x="2716575" y="1232900"/>
              <a:ext cx="1448325" cy="2022226"/>
            </a:xfrm>
            <a:prstGeom prst="rect">
              <a:avLst/>
            </a:prstGeom>
            <a:noFill/>
            <a:ln>
              <a:noFill/>
            </a:ln>
          </p:spPr>
        </p:pic>
      </p:grpSp>
      <p:pic>
        <p:nvPicPr>
          <p:cNvPr id="128" name="Google Shape;128;p21"/>
          <p:cNvPicPr preferRelativeResize="0"/>
          <p:nvPr/>
        </p:nvPicPr>
        <p:blipFill>
          <a:blip r:embed="rId5">
            <a:alphaModFix/>
          </a:blip>
          <a:stretch>
            <a:fillRect/>
          </a:stretch>
        </p:blipFill>
        <p:spPr>
          <a:xfrm>
            <a:off x="881438" y="1308951"/>
            <a:ext cx="7381125" cy="753250"/>
          </a:xfrm>
          <a:prstGeom prst="rect">
            <a:avLst/>
          </a:prstGeom>
          <a:noFill/>
          <a:ln>
            <a:noFill/>
          </a:ln>
        </p:spPr>
      </p:pic>
      <p:pic>
        <p:nvPicPr>
          <p:cNvPr id="129" name="Google Shape;129;p21"/>
          <p:cNvPicPr preferRelativeResize="0"/>
          <p:nvPr/>
        </p:nvPicPr>
        <p:blipFill rotWithShape="1">
          <a:blip r:embed="rId6">
            <a:alphaModFix/>
          </a:blip>
          <a:srcRect t="7225" b="8952"/>
          <a:stretch/>
        </p:blipFill>
        <p:spPr>
          <a:xfrm>
            <a:off x="826575" y="2571750"/>
            <a:ext cx="7412557" cy="825225"/>
          </a:xfrm>
          <a:prstGeom prst="rect">
            <a:avLst/>
          </a:prstGeom>
          <a:noFill/>
          <a:ln>
            <a:noFill/>
          </a:ln>
        </p:spPr>
      </p:pic>
      <p:pic>
        <p:nvPicPr>
          <p:cNvPr id="130" name="Google Shape;130;p21"/>
          <p:cNvPicPr preferRelativeResize="0"/>
          <p:nvPr/>
        </p:nvPicPr>
        <p:blipFill>
          <a:blip r:embed="rId7">
            <a:alphaModFix/>
          </a:blip>
          <a:stretch>
            <a:fillRect/>
          </a:stretch>
        </p:blipFill>
        <p:spPr>
          <a:xfrm>
            <a:off x="865725" y="3825225"/>
            <a:ext cx="7412557" cy="825225"/>
          </a:xfrm>
          <a:prstGeom prst="rect">
            <a:avLst/>
          </a:prstGeom>
          <a:noFill/>
          <a:ln>
            <a:noFill/>
          </a:ln>
        </p:spPr>
      </p:pic>
      <p:sp>
        <p:nvSpPr>
          <p:cNvPr id="131" name="Google Shape;131;p21"/>
          <p:cNvSpPr txBox="1"/>
          <p:nvPr/>
        </p:nvSpPr>
        <p:spPr>
          <a:xfrm>
            <a:off x="774125" y="2032288"/>
            <a:ext cx="7260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Given previous tokens, the model is tasked with predicting the following one. Large decoder-only models.</a:t>
            </a:r>
            <a:endParaRPr sz="1600" b="1">
              <a:solidFill>
                <a:schemeClr val="accent1"/>
              </a:solidFill>
              <a:latin typeface="Calibri"/>
              <a:ea typeface="Calibri"/>
              <a:cs typeface="Calibri"/>
              <a:sym typeface="Calibri"/>
            </a:endParaRPr>
          </a:p>
        </p:txBody>
      </p:sp>
      <p:sp>
        <p:nvSpPr>
          <p:cNvPr id="132" name="Google Shape;132;p21"/>
          <p:cNvSpPr txBox="1"/>
          <p:nvPr/>
        </p:nvSpPr>
        <p:spPr>
          <a:xfrm>
            <a:off x="774125" y="3260225"/>
            <a:ext cx="7260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Predict each token outside the prefix given all previous tokens. Encoder-decoder and non-causal decoder-only models. </a:t>
            </a:r>
            <a:endParaRPr sz="1600" b="1">
              <a:solidFill>
                <a:schemeClr val="accent1"/>
              </a:solidFill>
              <a:latin typeface="Calibri"/>
              <a:ea typeface="Calibri"/>
              <a:cs typeface="Calibri"/>
              <a:sym typeface="Calibri"/>
            </a:endParaRPr>
          </a:p>
        </p:txBody>
      </p:sp>
      <p:sp>
        <p:nvSpPr>
          <p:cNvPr id="133" name="Google Shape;133;p21"/>
          <p:cNvSpPr txBox="1"/>
          <p:nvPr/>
        </p:nvSpPr>
        <p:spPr>
          <a:xfrm>
            <a:off x="902550" y="4607200"/>
            <a:ext cx="7260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accent1"/>
                </a:solidFill>
                <a:latin typeface="Calibri"/>
                <a:ea typeface="Calibri"/>
                <a:cs typeface="Calibri"/>
                <a:sym typeface="Calibri"/>
              </a:rPr>
              <a:t>Replacing certain tokens with a mask. Encoder-only Models.</a:t>
            </a:r>
            <a:endParaRPr sz="1600" b="1">
              <a:solidFill>
                <a:schemeClr val="accen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Objective - Modeling Configuration</a:t>
            </a:r>
            <a:endParaRPr sz="3500">
              <a:latin typeface="Calibri"/>
              <a:ea typeface="Calibri"/>
              <a:cs typeface="Calibri"/>
              <a:sym typeface="Calibri"/>
            </a:endParaRPr>
          </a:p>
        </p:txBody>
      </p:sp>
      <p:grpSp>
        <p:nvGrpSpPr>
          <p:cNvPr id="139" name="Google Shape;139;p22"/>
          <p:cNvGrpSpPr/>
          <p:nvPr/>
        </p:nvGrpSpPr>
        <p:grpSpPr>
          <a:xfrm>
            <a:off x="5948181" y="4154481"/>
            <a:ext cx="3091650" cy="888155"/>
            <a:chOff x="1166489" y="1232900"/>
            <a:chExt cx="7060173" cy="2028214"/>
          </a:xfrm>
        </p:grpSpPr>
        <p:pic>
          <p:nvPicPr>
            <p:cNvPr id="140" name="Google Shape;140;p22"/>
            <p:cNvPicPr preferRelativeResize="0"/>
            <p:nvPr/>
          </p:nvPicPr>
          <p:blipFill>
            <a:blip r:embed="rId3">
              <a:alphaModFix amt="29000"/>
            </a:blip>
            <a:stretch>
              <a:fillRect/>
            </a:stretch>
          </p:blipFill>
          <p:spPr>
            <a:xfrm>
              <a:off x="1166489" y="1376209"/>
              <a:ext cx="7060173" cy="1884906"/>
            </a:xfrm>
            <a:prstGeom prst="rect">
              <a:avLst/>
            </a:prstGeom>
            <a:noFill/>
            <a:ln>
              <a:noFill/>
            </a:ln>
          </p:spPr>
        </p:pic>
        <p:pic>
          <p:nvPicPr>
            <p:cNvPr id="141" name="Google Shape;141;p22"/>
            <p:cNvPicPr preferRelativeResize="0"/>
            <p:nvPr/>
          </p:nvPicPr>
          <p:blipFill rotWithShape="1">
            <a:blip r:embed="rId4">
              <a:alphaModFix/>
            </a:blip>
            <a:srcRect l="7842"/>
            <a:stretch/>
          </p:blipFill>
          <p:spPr>
            <a:xfrm>
              <a:off x="2716575" y="1232900"/>
              <a:ext cx="1448325" cy="2022226"/>
            </a:xfrm>
            <a:prstGeom prst="rect">
              <a:avLst/>
            </a:prstGeom>
            <a:noFill/>
            <a:ln>
              <a:noFill/>
            </a:ln>
          </p:spPr>
        </p:pic>
      </p:grpSp>
      <p:sp>
        <p:nvSpPr>
          <p:cNvPr id="142" name="Google Shape;142;p22"/>
          <p:cNvSpPr txBox="1">
            <a:spLocks noGrp="1"/>
          </p:cNvSpPr>
          <p:nvPr>
            <p:ph type="body" idx="1"/>
          </p:nvPr>
        </p:nvSpPr>
        <p:spPr>
          <a:xfrm>
            <a:off x="311700" y="1124300"/>
            <a:ext cx="8285400" cy="29967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For full language modeling, </a:t>
            </a:r>
            <a:r>
              <a:rPr lang="en" sz="1900">
                <a:solidFill>
                  <a:schemeClr val="accent1"/>
                </a:solidFill>
                <a:latin typeface="Calibri"/>
                <a:ea typeface="Calibri"/>
                <a:cs typeface="Calibri"/>
                <a:sym typeface="Calibri"/>
              </a:rPr>
              <a:t>all tokens in a sequence are used during training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For prefix language modeling, we randomly select a prefix size, and hence only </a:t>
            </a:r>
            <a:r>
              <a:rPr lang="en" sz="1900">
                <a:solidFill>
                  <a:schemeClr val="accent1"/>
                </a:solidFill>
                <a:latin typeface="Calibri"/>
                <a:ea typeface="Calibri"/>
                <a:cs typeface="Calibri"/>
                <a:sym typeface="Calibri"/>
              </a:rPr>
              <a:t>half of the tokens are used on average to derive the loss</a:t>
            </a:r>
            <a:r>
              <a:rPr lang="en"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For masked language modeling, </a:t>
            </a:r>
            <a:r>
              <a:rPr lang="en" sz="1900">
                <a:solidFill>
                  <a:schemeClr val="accent1"/>
                </a:solidFill>
                <a:latin typeface="Calibri"/>
                <a:ea typeface="Calibri"/>
                <a:cs typeface="Calibri"/>
                <a:sym typeface="Calibri"/>
              </a:rPr>
              <a:t>we mask 15% of the tokens</a:t>
            </a:r>
            <a:r>
              <a:rPr lang="en" sz="1900">
                <a:solidFill>
                  <a:schemeClr val="dk1"/>
                </a:solidFill>
                <a:latin typeface="Calibri"/>
                <a:ea typeface="Calibri"/>
                <a:cs typeface="Calibri"/>
                <a:sym typeface="Calibri"/>
              </a:rPr>
              <a:t>, in spans of 3 tokens on average.</a:t>
            </a:r>
            <a:endParaRPr sz="1900">
              <a:solidFill>
                <a:schemeClr val="dk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C6EAAD50-21E8-1FB7-47F3-C4779A4588A1}"/>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Self-Supervised Learning</a:t>
            </a:r>
            <a:endParaRPr sz="3500">
              <a:latin typeface="Calibri"/>
              <a:ea typeface="Calibri"/>
              <a:cs typeface="Calibri"/>
              <a:sym typeface="Calibri"/>
            </a:endParaRPr>
          </a:p>
        </p:txBody>
      </p:sp>
      <p:grpSp>
        <p:nvGrpSpPr>
          <p:cNvPr id="148" name="Google Shape;148;p23"/>
          <p:cNvGrpSpPr/>
          <p:nvPr/>
        </p:nvGrpSpPr>
        <p:grpSpPr>
          <a:xfrm>
            <a:off x="5948181" y="4154481"/>
            <a:ext cx="3091650" cy="888155"/>
            <a:chOff x="1166489" y="1232900"/>
            <a:chExt cx="7060173" cy="2028214"/>
          </a:xfrm>
        </p:grpSpPr>
        <p:pic>
          <p:nvPicPr>
            <p:cNvPr id="149" name="Google Shape;149;p23"/>
            <p:cNvPicPr preferRelativeResize="0"/>
            <p:nvPr/>
          </p:nvPicPr>
          <p:blipFill>
            <a:blip r:embed="rId3">
              <a:alphaModFix amt="29000"/>
            </a:blip>
            <a:stretch>
              <a:fillRect/>
            </a:stretch>
          </p:blipFill>
          <p:spPr>
            <a:xfrm>
              <a:off x="1166489" y="1376209"/>
              <a:ext cx="7060173" cy="1884906"/>
            </a:xfrm>
            <a:prstGeom prst="rect">
              <a:avLst/>
            </a:prstGeom>
            <a:noFill/>
            <a:ln>
              <a:noFill/>
            </a:ln>
          </p:spPr>
        </p:pic>
        <p:pic>
          <p:nvPicPr>
            <p:cNvPr id="150" name="Google Shape;150;p23"/>
            <p:cNvPicPr preferRelativeResize="0"/>
            <p:nvPr/>
          </p:nvPicPr>
          <p:blipFill rotWithShape="1">
            <a:blip r:embed="rId4">
              <a:alphaModFix/>
            </a:blip>
            <a:srcRect l="7842"/>
            <a:stretch/>
          </p:blipFill>
          <p:spPr>
            <a:xfrm>
              <a:off x="2716575" y="1232900"/>
              <a:ext cx="1448325" cy="2022226"/>
            </a:xfrm>
            <a:prstGeom prst="rect">
              <a:avLst/>
            </a:prstGeom>
            <a:noFill/>
            <a:ln>
              <a:noFill/>
            </a:ln>
          </p:spPr>
        </p:pic>
      </p:grpSp>
      <p:sp>
        <p:nvSpPr>
          <p:cNvPr id="151" name="Google Shape;151;p23"/>
          <p:cNvSpPr txBox="1">
            <a:spLocks noGrp="1"/>
          </p:cNvSpPr>
          <p:nvPr>
            <p:ph type="body" idx="1"/>
          </p:nvPr>
        </p:nvSpPr>
        <p:spPr>
          <a:xfrm>
            <a:off x="311700" y="1124300"/>
            <a:ext cx="8285400" cy="29967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Font typeface="Calibri"/>
              <a:buChar char="●"/>
            </a:pPr>
            <a:r>
              <a:rPr lang="en" sz="1700">
                <a:solidFill>
                  <a:srgbClr val="202124"/>
                </a:solidFill>
                <a:highlight>
                  <a:srgbClr val="FFFFFF"/>
                </a:highlight>
                <a:latin typeface="Calibri"/>
                <a:ea typeface="Calibri"/>
                <a:cs typeface="Calibri"/>
                <a:sym typeface="Calibri"/>
              </a:rPr>
              <a:t>Self-supervised learning is </a:t>
            </a:r>
            <a:r>
              <a:rPr lang="en" sz="1700" b="1">
                <a:solidFill>
                  <a:schemeClr val="accent1"/>
                </a:solidFill>
                <a:latin typeface="Calibri"/>
                <a:ea typeface="Calibri"/>
                <a:cs typeface="Calibri"/>
                <a:sym typeface="Calibri"/>
              </a:rPr>
              <a:t>a machine learning process where the model trains itself to learn one part of the input from another part of the input</a:t>
            </a:r>
            <a:r>
              <a:rPr lang="en" sz="1700">
                <a:solidFill>
                  <a:schemeClr val="accent1"/>
                </a:solidFill>
                <a:latin typeface="Calibri"/>
                <a:ea typeface="Calibri"/>
                <a:cs typeface="Calibri"/>
                <a:sym typeface="Calibri"/>
              </a:rPr>
              <a:t>.</a:t>
            </a:r>
            <a:r>
              <a:rPr lang="en" sz="1700">
                <a:solidFill>
                  <a:srgbClr val="202124"/>
                </a:solidFill>
                <a:highlight>
                  <a:srgbClr val="FFFFFF"/>
                </a:highlight>
                <a:latin typeface="Calibri"/>
                <a:ea typeface="Calibri"/>
                <a:cs typeface="Calibri"/>
                <a:sym typeface="Calibri"/>
              </a:rPr>
              <a:t> It is also known as predictive or pretext learning.</a:t>
            </a:r>
            <a:endParaRPr sz="1700">
              <a:solidFill>
                <a:schemeClr val="dk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AAEB052D-4C96-3193-66E0-3678E2B787A9}"/>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Multitask Fine-tuning</a:t>
            </a:r>
            <a:endParaRPr sz="3500">
              <a:latin typeface="Calibri"/>
              <a:ea typeface="Calibri"/>
              <a:cs typeface="Calibri"/>
              <a:sym typeface="Calibri"/>
            </a:endParaRPr>
          </a:p>
        </p:txBody>
      </p:sp>
      <p:sp>
        <p:nvSpPr>
          <p:cNvPr id="157" name="Google Shape;157;p24"/>
          <p:cNvSpPr txBox="1">
            <a:spLocks noGrp="1"/>
          </p:cNvSpPr>
          <p:nvPr>
            <p:ph type="body" idx="1"/>
          </p:nvPr>
        </p:nvSpPr>
        <p:spPr>
          <a:xfrm>
            <a:off x="479350" y="1406250"/>
            <a:ext cx="8285400" cy="29967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Recent work shows that multitask fine-tuning improves zero-shot performance.</a:t>
            </a:r>
            <a:endParaRPr sz="190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Multitask Fine-tuning: fine-tuning the model on a dataset of prompted tasks.</a:t>
            </a:r>
            <a:endParaRPr sz="1900">
              <a:solidFill>
                <a:schemeClr val="dk1"/>
              </a:solidFill>
              <a:latin typeface="Calibri"/>
              <a:ea typeface="Calibri"/>
              <a:cs typeface="Calibri"/>
              <a:sym typeface="Calibri"/>
            </a:endParaRPr>
          </a:p>
          <a:p>
            <a:pPr marL="914400" lvl="1" indent="-349250" algn="l" rtl="0">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Explicitly fine-tune the model to solve different tasks.</a:t>
            </a:r>
            <a:endParaRPr sz="1900">
              <a:solidFill>
                <a:schemeClr val="dk1"/>
              </a:solidFill>
              <a:latin typeface="Calibri"/>
              <a:ea typeface="Calibri"/>
              <a:cs typeface="Calibri"/>
              <a:sym typeface="Calibri"/>
            </a:endParaRPr>
          </a:p>
          <a:p>
            <a:pPr marL="914400" lvl="0" indent="0" algn="l" rtl="0">
              <a:spcBef>
                <a:spcPts val="1200"/>
              </a:spcBef>
              <a:spcAft>
                <a:spcPts val="1200"/>
              </a:spcAft>
              <a:buNone/>
            </a:pPr>
            <a:endParaRPr sz="1900">
              <a:solidFill>
                <a:schemeClr val="dk1"/>
              </a:solidFill>
              <a:latin typeface="Calibri"/>
              <a:ea typeface="Calibri"/>
              <a:cs typeface="Calibri"/>
              <a:sym typeface="Calibri"/>
            </a:endParaRPr>
          </a:p>
        </p:txBody>
      </p:sp>
      <p:grpSp>
        <p:nvGrpSpPr>
          <p:cNvPr id="158" name="Google Shape;158;p24"/>
          <p:cNvGrpSpPr/>
          <p:nvPr/>
        </p:nvGrpSpPr>
        <p:grpSpPr>
          <a:xfrm>
            <a:off x="5301348" y="73779"/>
            <a:ext cx="3842645" cy="1073527"/>
            <a:chOff x="3259019" y="3455322"/>
            <a:chExt cx="5533763" cy="1545979"/>
          </a:xfrm>
        </p:grpSpPr>
        <p:pic>
          <p:nvPicPr>
            <p:cNvPr id="159" name="Google Shape;159;p24"/>
            <p:cNvPicPr preferRelativeResize="0"/>
            <p:nvPr/>
          </p:nvPicPr>
          <p:blipFill>
            <a:blip r:embed="rId3">
              <a:alphaModFix amt="29000"/>
            </a:blip>
            <a:stretch>
              <a:fillRect/>
            </a:stretch>
          </p:blipFill>
          <p:spPr>
            <a:xfrm>
              <a:off x="3259019" y="3455322"/>
              <a:ext cx="5533763" cy="1477389"/>
            </a:xfrm>
            <a:prstGeom prst="rect">
              <a:avLst/>
            </a:prstGeom>
            <a:noFill/>
            <a:ln>
              <a:noFill/>
            </a:ln>
          </p:spPr>
        </p:pic>
        <p:pic>
          <p:nvPicPr>
            <p:cNvPr id="160" name="Google Shape;160;p24"/>
            <p:cNvPicPr preferRelativeResize="0"/>
            <p:nvPr/>
          </p:nvPicPr>
          <p:blipFill>
            <a:blip r:embed="rId4">
              <a:alphaModFix/>
            </a:blip>
            <a:stretch>
              <a:fillRect/>
            </a:stretch>
          </p:blipFill>
          <p:spPr>
            <a:xfrm>
              <a:off x="6444475" y="3455325"/>
              <a:ext cx="1394825" cy="1545975"/>
            </a:xfrm>
            <a:prstGeom prst="rect">
              <a:avLst/>
            </a:prstGeom>
            <a:noFill/>
            <a:ln>
              <a:noFill/>
            </a:ln>
          </p:spPr>
        </p:pic>
      </p:grpSp>
      <p:sp>
        <p:nvSpPr>
          <p:cNvPr id="2" name="Google Shape;67;p14">
            <a:extLst>
              <a:ext uri="{FF2B5EF4-FFF2-40B4-BE49-F238E27FC236}">
                <a16:creationId xmlns:a16="http://schemas.microsoft.com/office/drawing/2014/main" id="{27A459FD-7A14-A17E-BFE5-E001ADB0F7F3}"/>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ctrTitle"/>
          </p:nvPr>
        </p:nvSpPr>
        <p:spPr>
          <a:xfrm>
            <a:off x="311700" y="982575"/>
            <a:ext cx="5102400" cy="3338700"/>
          </a:xfrm>
          <a:prstGeom prst="rect">
            <a:avLst/>
          </a:prstGeom>
        </p:spPr>
        <p:txBody>
          <a:bodyPr spcFirstLastPara="1" wrap="square" lIns="91425" tIns="91425" rIns="91425" bIns="91425" anchor="b" anchorCtr="0">
            <a:normAutofit/>
          </a:bodyPr>
          <a:lstStyle/>
          <a:p>
            <a:pPr marL="457200" lvl="0" indent="-355600" algn="l" rtl="0">
              <a:spcBef>
                <a:spcPts val="0"/>
              </a:spcBef>
              <a:spcAft>
                <a:spcPts val="0"/>
              </a:spcAft>
              <a:buSzPts val="2000"/>
              <a:buFont typeface="Calibri"/>
              <a:buChar char="●"/>
            </a:pPr>
            <a:r>
              <a:rPr lang="en" sz="2000">
                <a:latin typeface="Calibri"/>
                <a:ea typeface="Calibri"/>
                <a:cs typeface="Calibri"/>
                <a:sym typeface="Calibri"/>
              </a:rPr>
              <a:t>All previously mentioned </a:t>
            </a:r>
            <a:r>
              <a:rPr lang="en" sz="2000" b="1">
                <a:solidFill>
                  <a:schemeClr val="accent1"/>
                </a:solidFill>
                <a:latin typeface="Calibri"/>
                <a:ea typeface="Calibri"/>
                <a:cs typeface="Calibri"/>
                <a:sym typeface="Calibri"/>
              </a:rPr>
              <a:t>architecture</a:t>
            </a:r>
            <a:r>
              <a:rPr lang="en" sz="2000">
                <a:latin typeface="Calibri"/>
                <a:ea typeface="Calibri"/>
                <a:cs typeface="Calibri"/>
                <a:sym typeface="Calibri"/>
              </a:rPr>
              <a:t> was trained on </a:t>
            </a:r>
            <a:r>
              <a:rPr lang="en" sz="2000" b="1">
                <a:solidFill>
                  <a:schemeClr val="accent1"/>
                </a:solidFill>
                <a:latin typeface="Calibri"/>
                <a:ea typeface="Calibri"/>
                <a:cs typeface="Calibri"/>
                <a:sym typeface="Calibri"/>
              </a:rPr>
              <a:t>168 billion tokens</a:t>
            </a:r>
            <a:r>
              <a:rPr lang="en" sz="2000">
                <a:latin typeface="Calibri"/>
                <a:ea typeface="Calibri"/>
                <a:cs typeface="Calibri"/>
                <a:sym typeface="Calibri"/>
              </a:rPr>
              <a:t> </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b="1">
                <a:solidFill>
                  <a:schemeClr val="accent1"/>
                </a:solidFill>
                <a:latin typeface="Calibri"/>
                <a:ea typeface="Calibri"/>
                <a:cs typeface="Calibri"/>
                <a:sym typeface="Calibri"/>
              </a:rPr>
              <a:t>Multitask fine tuning </a:t>
            </a:r>
            <a:r>
              <a:rPr lang="en" sz="2000">
                <a:latin typeface="Calibri"/>
                <a:ea typeface="Calibri"/>
                <a:cs typeface="Calibri"/>
                <a:sym typeface="Calibri"/>
              </a:rPr>
              <a:t>is then considered and evaluation is done on</a:t>
            </a:r>
            <a:r>
              <a:rPr lang="en" sz="2000" b="1">
                <a:solidFill>
                  <a:schemeClr val="accent1"/>
                </a:solidFill>
                <a:latin typeface="Calibri"/>
                <a:ea typeface="Calibri"/>
                <a:cs typeface="Calibri"/>
                <a:sym typeface="Calibri"/>
              </a:rPr>
              <a:t> zero shot performance </a:t>
            </a:r>
            <a:endParaRPr sz="2000" b="1">
              <a:solidFill>
                <a:schemeClr val="accent1"/>
              </a:solidFill>
              <a:latin typeface="Calibri"/>
              <a:ea typeface="Calibri"/>
              <a:cs typeface="Calibri"/>
              <a:sym typeface="Calibri"/>
            </a:endParaRPr>
          </a:p>
          <a:p>
            <a:pPr marL="457200" lvl="0" indent="0" algn="l" rtl="0">
              <a:spcBef>
                <a:spcPts val="0"/>
              </a:spcBef>
              <a:spcAft>
                <a:spcPts val="0"/>
              </a:spcAft>
              <a:buNone/>
            </a:pPr>
            <a:endParaRPr sz="2000" b="1">
              <a:solidFill>
                <a:schemeClr val="accent1"/>
              </a:solidFill>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a:latin typeface="Calibri"/>
                <a:ea typeface="Calibri"/>
                <a:cs typeface="Calibri"/>
                <a:sym typeface="Calibri"/>
              </a:rPr>
              <a:t>The training budget was similar across all models </a:t>
            </a:r>
            <a:r>
              <a:rPr lang="en" sz="2000" b="1">
                <a:solidFill>
                  <a:schemeClr val="accent1"/>
                </a:solidFill>
                <a:latin typeface="Calibri"/>
                <a:ea typeface="Calibri"/>
                <a:cs typeface="Calibri"/>
                <a:sym typeface="Calibri"/>
              </a:rPr>
              <a:t>15 petaflops-days over 830,000 TPUv4 hours</a:t>
            </a:r>
            <a:endParaRPr sz="2000" b="1">
              <a:solidFill>
                <a:schemeClr val="accent1"/>
              </a:solidFill>
              <a:latin typeface="Calibri"/>
              <a:ea typeface="Calibri"/>
              <a:cs typeface="Calibri"/>
              <a:sym typeface="Calibri"/>
            </a:endParaRPr>
          </a:p>
        </p:txBody>
      </p:sp>
      <p:sp>
        <p:nvSpPr>
          <p:cNvPr id="166" name="Google Shape;166;p25"/>
          <p:cNvSpPr txBox="1">
            <a:spLocks noGrp="1"/>
          </p:cNvSpPr>
          <p:nvPr>
            <p:ph type="subTitle" idx="1"/>
          </p:nvPr>
        </p:nvSpPr>
        <p:spPr>
          <a:xfrm>
            <a:off x="732825" y="-2740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167" name="Google Shape;167;p25"/>
          <p:cNvSpPr txBox="1"/>
          <p:nvPr/>
        </p:nvSpPr>
        <p:spPr>
          <a:xfrm>
            <a:off x="311700" y="160425"/>
            <a:ext cx="4301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latin typeface="Calibri"/>
                <a:ea typeface="Calibri"/>
                <a:cs typeface="Calibri"/>
                <a:sym typeface="Calibri"/>
              </a:rPr>
              <a:t>Method</a:t>
            </a:r>
            <a:endParaRPr sz="3500">
              <a:latin typeface="Calibri"/>
              <a:ea typeface="Calibri"/>
              <a:cs typeface="Calibri"/>
              <a:sym typeface="Calibri"/>
            </a:endParaRPr>
          </a:p>
        </p:txBody>
      </p:sp>
      <p:sp>
        <p:nvSpPr>
          <p:cNvPr id="168" name="Google Shape;168;p25"/>
          <p:cNvSpPr txBox="1"/>
          <p:nvPr/>
        </p:nvSpPr>
        <p:spPr>
          <a:xfrm>
            <a:off x="1965150" y="2496550"/>
            <a:ext cx="577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69" name="Google Shape;169;p25"/>
          <p:cNvPicPr preferRelativeResize="0"/>
          <p:nvPr/>
        </p:nvPicPr>
        <p:blipFill>
          <a:blip r:embed="rId3">
            <a:alphaModFix/>
          </a:blip>
          <a:stretch>
            <a:fillRect/>
          </a:stretch>
        </p:blipFill>
        <p:spPr>
          <a:xfrm>
            <a:off x="5676775" y="692788"/>
            <a:ext cx="3186475" cy="3918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a:latin typeface="Calibri"/>
                <a:ea typeface="Calibri"/>
                <a:cs typeface="Calibri"/>
                <a:sym typeface="Calibri"/>
              </a:rPr>
              <a:t>Results:</a:t>
            </a:r>
            <a:endParaRPr sz="3520">
              <a:latin typeface="Calibri"/>
              <a:ea typeface="Calibri"/>
              <a:cs typeface="Calibri"/>
              <a:sym typeface="Calibri"/>
            </a:endParaRPr>
          </a:p>
          <a:p>
            <a:pPr marL="0" lvl="0" indent="0" algn="l" rtl="0">
              <a:spcBef>
                <a:spcPts val="0"/>
              </a:spcBef>
              <a:spcAft>
                <a:spcPts val="0"/>
              </a:spcAft>
              <a:buSzPts val="990"/>
              <a:buNone/>
            </a:pPr>
            <a:endParaRPr sz="2520"/>
          </a:p>
        </p:txBody>
      </p:sp>
      <p:sp>
        <p:nvSpPr>
          <p:cNvPr id="175" name="Google Shape;175;p26"/>
          <p:cNvSpPr txBox="1">
            <a:spLocks noGrp="1"/>
          </p:cNvSpPr>
          <p:nvPr>
            <p:ph type="body" idx="1"/>
          </p:nvPr>
        </p:nvSpPr>
        <p:spPr>
          <a:xfrm>
            <a:off x="311700" y="1152475"/>
            <a:ext cx="3999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We use 2 </a:t>
            </a:r>
            <a:r>
              <a:rPr lang="en" sz="2000" b="1">
                <a:solidFill>
                  <a:schemeClr val="accent1"/>
                </a:solidFill>
                <a:latin typeface="Calibri"/>
                <a:ea typeface="Calibri"/>
                <a:cs typeface="Calibri"/>
                <a:sym typeface="Calibri"/>
              </a:rPr>
              <a:t>zero-shot</a:t>
            </a:r>
            <a:r>
              <a:rPr lang="en" sz="2000">
                <a:solidFill>
                  <a:schemeClr val="dk1"/>
                </a:solidFill>
                <a:latin typeface="Calibri"/>
                <a:ea typeface="Calibri"/>
                <a:cs typeface="Calibri"/>
                <a:sym typeface="Calibri"/>
              </a:rPr>
              <a:t> benchmarks to evaluate our training </a:t>
            </a:r>
            <a:r>
              <a:rPr lang="en" sz="2000" b="1">
                <a:solidFill>
                  <a:schemeClr val="accent1"/>
                </a:solidFill>
                <a:latin typeface="Calibri"/>
                <a:ea typeface="Calibri"/>
                <a:cs typeface="Calibri"/>
                <a:sym typeface="Calibri"/>
              </a:rPr>
              <a:t>T0-Eval</a:t>
            </a:r>
            <a:r>
              <a:rPr lang="en" sz="2000">
                <a:solidFill>
                  <a:schemeClr val="dk1"/>
                </a:solidFill>
                <a:latin typeface="Calibri"/>
                <a:ea typeface="Calibri"/>
                <a:cs typeface="Calibri"/>
                <a:sym typeface="Calibri"/>
              </a:rPr>
              <a:t> &amp; </a:t>
            </a:r>
            <a:r>
              <a:rPr lang="en" sz="2000" b="1">
                <a:solidFill>
                  <a:schemeClr val="accent1"/>
                </a:solidFill>
                <a:latin typeface="Calibri"/>
                <a:ea typeface="Calibri"/>
                <a:cs typeface="Calibri"/>
                <a:sym typeface="Calibri"/>
              </a:rPr>
              <a:t>EAI-Eval</a:t>
            </a:r>
            <a:endParaRPr sz="2000" b="1">
              <a:solidFill>
                <a:schemeClr val="accent1"/>
              </a:solidFill>
              <a:latin typeface="Calibri"/>
              <a:ea typeface="Calibri"/>
              <a:cs typeface="Calibri"/>
              <a:sym typeface="Calibri"/>
            </a:endParaRPr>
          </a:p>
          <a:p>
            <a:pPr marL="457200" lvl="0" indent="0" algn="l" rtl="0">
              <a:spcBef>
                <a:spcPts val="0"/>
              </a:spcBef>
              <a:spcAft>
                <a:spcPts val="0"/>
              </a:spcAft>
              <a:buNone/>
            </a:pPr>
            <a:endParaRPr sz="2000" b="1">
              <a:solidFill>
                <a:schemeClr val="accent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T0-Eval provides </a:t>
            </a:r>
            <a:r>
              <a:rPr lang="en" sz="2000" b="1">
                <a:solidFill>
                  <a:schemeClr val="accent1"/>
                </a:solidFill>
                <a:latin typeface="Calibri"/>
                <a:ea typeface="Calibri"/>
                <a:cs typeface="Calibri"/>
                <a:sym typeface="Calibri"/>
              </a:rPr>
              <a:t>multiple prompts </a:t>
            </a:r>
            <a:r>
              <a:rPr lang="en" sz="2000">
                <a:solidFill>
                  <a:schemeClr val="dk1"/>
                </a:solidFill>
                <a:latin typeface="Calibri"/>
                <a:ea typeface="Calibri"/>
                <a:cs typeface="Calibri"/>
                <a:sym typeface="Calibri"/>
              </a:rPr>
              <a:t>per task vs EAI-Eval which provides </a:t>
            </a:r>
            <a:r>
              <a:rPr lang="en" sz="2000" b="1">
                <a:solidFill>
                  <a:schemeClr val="accent1"/>
                </a:solidFill>
                <a:latin typeface="Calibri"/>
                <a:ea typeface="Calibri"/>
                <a:cs typeface="Calibri"/>
                <a:sym typeface="Calibri"/>
              </a:rPr>
              <a:t>1 prompt</a:t>
            </a:r>
            <a:r>
              <a:rPr lang="en" sz="2000">
                <a:solidFill>
                  <a:schemeClr val="dk1"/>
                </a:solidFill>
                <a:latin typeface="Calibri"/>
                <a:ea typeface="Calibri"/>
                <a:cs typeface="Calibri"/>
                <a:sym typeface="Calibri"/>
              </a:rPr>
              <a:t> per task </a:t>
            </a:r>
            <a:endParaRPr sz="2000">
              <a:solidFill>
                <a:schemeClr val="dk1"/>
              </a:solidFill>
              <a:latin typeface="Calibri"/>
              <a:ea typeface="Calibri"/>
              <a:cs typeface="Calibri"/>
              <a:sym typeface="Calibri"/>
            </a:endParaRPr>
          </a:p>
        </p:txBody>
      </p:sp>
      <p:pic>
        <p:nvPicPr>
          <p:cNvPr id="176" name="Google Shape;176;p26"/>
          <p:cNvPicPr preferRelativeResize="0"/>
          <p:nvPr/>
        </p:nvPicPr>
        <p:blipFill>
          <a:blip r:embed="rId3">
            <a:alphaModFix/>
          </a:blip>
          <a:stretch>
            <a:fillRect/>
          </a:stretch>
        </p:blipFill>
        <p:spPr>
          <a:xfrm>
            <a:off x="5287250" y="445013"/>
            <a:ext cx="3856758" cy="3820977"/>
          </a:xfrm>
          <a:prstGeom prst="rect">
            <a:avLst/>
          </a:prstGeom>
          <a:noFill/>
          <a:ln>
            <a:noFill/>
          </a:ln>
        </p:spPr>
      </p:pic>
      <p:sp>
        <p:nvSpPr>
          <p:cNvPr id="2" name="Google Shape;67;p14">
            <a:extLst>
              <a:ext uri="{FF2B5EF4-FFF2-40B4-BE49-F238E27FC236}">
                <a16:creationId xmlns:a16="http://schemas.microsoft.com/office/drawing/2014/main" id="{851744A1-8560-1B74-CF52-FA6AA534AF79}"/>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T0 And EAI</a:t>
            </a:r>
            <a:endParaRPr/>
          </a:p>
        </p:txBody>
      </p:sp>
      <p:sp>
        <p:nvSpPr>
          <p:cNvPr id="182" name="Google Shape;18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dk1"/>
              </a:buClr>
              <a:buSzPts val="1800"/>
              <a:buChar char="-"/>
            </a:pPr>
            <a:r>
              <a:rPr lang="en" b="1">
                <a:solidFill>
                  <a:schemeClr val="accent1"/>
                </a:solidFill>
              </a:rPr>
              <a:t>T0</a:t>
            </a:r>
            <a:r>
              <a:rPr lang="en">
                <a:solidFill>
                  <a:schemeClr val="dk1"/>
                </a:solidFill>
              </a:rPr>
              <a:t> was just a model that was evaluated for a set of tasks in 2021 (Sanh ,2021)</a:t>
            </a:r>
            <a:endParaRPr>
              <a:solidFill>
                <a:schemeClr val="dk1"/>
              </a:solidFill>
            </a:endParaRPr>
          </a:p>
          <a:p>
            <a:pPr marL="457200" lvl="0" indent="0" algn="l" rtl="0">
              <a:spcBef>
                <a:spcPts val="120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We use the same set of tasks which is why it is called </a:t>
            </a:r>
            <a:r>
              <a:rPr lang="en" b="1">
                <a:solidFill>
                  <a:schemeClr val="accent1"/>
                </a:solidFill>
              </a:rPr>
              <a:t>T0-Eval</a:t>
            </a:r>
            <a:endParaRPr b="1">
              <a:solidFill>
                <a:schemeClr val="accent1"/>
              </a:solidFill>
            </a:endParaRPr>
          </a:p>
          <a:p>
            <a:pPr marL="457200" lvl="0" indent="0" algn="l" rtl="0">
              <a:spcBef>
                <a:spcPts val="1200"/>
              </a:spcBef>
              <a:spcAft>
                <a:spcPts val="0"/>
              </a:spcAft>
              <a:buNone/>
            </a:pPr>
            <a:endParaRPr b="1">
              <a:solidFill>
                <a:schemeClr val="accent1"/>
              </a:solidFill>
            </a:endParaRPr>
          </a:p>
          <a:p>
            <a:pPr marL="457200" lvl="0" indent="-342900" algn="l" rtl="0">
              <a:spcBef>
                <a:spcPts val="0"/>
              </a:spcBef>
              <a:spcAft>
                <a:spcPts val="0"/>
              </a:spcAft>
              <a:buClr>
                <a:schemeClr val="dk1"/>
              </a:buClr>
              <a:buSzPts val="1800"/>
              <a:buChar char="-"/>
            </a:pPr>
            <a:r>
              <a:rPr lang="en" b="1">
                <a:solidFill>
                  <a:schemeClr val="accent1"/>
                </a:solidFill>
              </a:rPr>
              <a:t>EAI - Eval </a:t>
            </a:r>
            <a:r>
              <a:rPr lang="en">
                <a:solidFill>
                  <a:schemeClr val="dk1"/>
                </a:solidFill>
              </a:rPr>
              <a:t>uses just 1 prompt per task it has 200 + tasks available to test AR models on </a:t>
            </a:r>
            <a:endParaRPr>
              <a:solidFill>
                <a:schemeClr val="dk1"/>
              </a:solidFill>
            </a:endParaRPr>
          </a:p>
          <a:p>
            <a:pPr marL="457200" lvl="0" indent="0" algn="l" rtl="0">
              <a:spcBef>
                <a:spcPts val="1200"/>
              </a:spcBef>
              <a:spcAft>
                <a:spcPts val="0"/>
              </a:spcAft>
              <a:buNone/>
            </a:pPr>
            <a:endParaRPr b="1">
              <a:solidFill>
                <a:schemeClr val="accent1"/>
              </a:solidFill>
            </a:endParaRPr>
          </a:p>
          <a:p>
            <a:pPr marL="457200" lvl="0" indent="-342900" algn="l" rtl="0">
              <a:spcBef>
                <a:spcPts val="0"/>
              </a:spcBef>
              <a:spcAft>
                <a:spcPts val="0"/>
              </a:spcAft>
              <a:buClr>
                <a:schemeClr val="dk1"/>
              </a:buClr>
              <a:buSzPts val="1800"/>
              <a:buChar char="-"/>
            </a:pPr>
            <a:r>
              <a:rPr lang="en">
                <a:solidFill>
                  <a:schemeClr val="dk1"/>
                </a:solidFill>
              </a:rPr>
              <a:t>The main difference is that T0 provides </a:t>
            </a:r>
            <a:r>
              <a:rPr lang="en" b="1">
                <a:solidFill>
                  <a:schemeClr val="accent1"/>
                </a:solidFill>
              </a:rPr>
              <a:t>multiple prompts</a:t>
            </a:r>
            <a:r>
              <a:rPr lang="en">
                <a:solidFill>
                  <a:schemeClr val="dk1"/>
                </a:solidFill>
              </a:rPr>
              <a:t> per task while EAI gives </a:t>
            </a:r>
            <a:r>
              <a:rPr lang="en" b="1">
                <a:solidFill>
                  <a:schemeClr val="accent1"/>
                </a:solidFill>
              </a:rPr>
              <a:t>one</a:t>
            </a:r>
            <a:endParaRPr b="1">
              <a:solidFill>
                <a:schemeClr val="accent1"/>
              </a:solidFill>
            </a:endParaRPr>
          </a:p>
        </p:txBody>
      </p:sp>
      <p:sp>
        <p:nvSpPr>
          <p:cNvPr id="2" name="Google Shape;67;p14">
            <a:extLst>
              <a:ext uri="{FF2B5EF4-FFF2-40B4-BE49-F238E27FC236}">
                <a16:creationId xmlns:a16="http://schemas.microsoft.com/office/drawing/2014/main" id="{E4F411B6-1435-8D85-FE0B-B30100DC0B7D}"/>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324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20">
                <a:latin typeface="Calibri"/>
                <a:ea typeface="Calibri"/>
                <a:cs typeface="Calibri"/>
                <a:sym typeface="Calibri"/>
              </a:rPr>
              <a:t>Self supervised pre-training </a:t>
            </a:r>
            <a:endParaRPr sz="3520">
              <a:latin typeface="Calibri"/>
              <a:ea typeface="Calibri"/>
              <a:cs typeface="Calibri"/>
              <a:sym typeface="Calibri"/>
            </a:endParaRPr>
          </a:p>
        </p:txBody>
      </p:sp>
      <p:sp>
        <p:nvSpPr>
          <p:cNvPr id="188" name="Google Shape;18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8000">
              <a:latin typeface="Calibri"/>
              <a:ea typeface="Calibri"/>
              <a:cs typeface="Calibri"/>
              <a:sym typeface="Calibri"/>
            </a:endParaRPr>
          </a:p>
          <a:p>
            <a:pPr marL="0" lvl="0" indent="0" algn="l" rtl="0">
              <a:spcBef>
                <a:spcPts val="1200"/>
              </a:spcBef>
              <a:spcAft>
                <a:spcPts val="0"/>
              </a:spcAft>
              <a:buNone/>
            </a:pPr>
            <a:r>
              <a:rPr lang="en" sz="8000" b="1">
                <a:solidFill>
                  <a:schemeClr val="accent1"/>
                </a:solidFill>
                <a:latin typeface="Calibri"/>
                <a:ea typeface="Calibri"/>
                <a:cs typeface="Calibri"/>
                <a:sym typeface="Calibri"/>
              </a:rPr>
              <a:t>Causal decoder-only models</a:t>
            </a:r>
            <a:r>
              <a:rPr lang="en" sz="8000">
                <a:solidFill>
                  <a:schemeClr val="dk1"/>
                </a:solidFill>
                <a:latin typeface="Calibri"/>
                <a:ea typeface="Calibri"/>
                <a:cs typeface="Calibri"/>
                <a:sym typeface="Calibri"/>
              </a:rPr>
              <a:t> pretrained with a </a:t>
            </a:r>
            <a:r>
              <a:rPr lang="en" sz="8000" b="1">
                <a:solidFill>
                  <a:schemeClr val="accent1"/>
                </a:solidFill>
                <a:latin typeface="Calibri"/>
                <a:ea typeface="Calibri"/>
                <a:cs typeface="Calibri"/>
                <a:sym typeface="Calibri"/>
              </a:rPr>
              <a:t>full language modeling objective</a:t>
            </a:r>
            <a:r>
              <a:rPr lang="en" sz="8000">
                <a:solidFill>
                  <a:schemeClr val="dk1"/>
                </a:solidFill>
                <a:latin typeface="Calibri"/>
                <a:ea typeface="Calibri"/>
                <a:cs typeface="Calibri"/>
                <a:sym typeface="Calibri"/>
              </a:rPr>
              <a:t> achieve best </a:t>
            </a:r>
            <a:r>
              <a:rPr lang="en" sz="8000" b="1">
                <a:solidFill>
                  <a:schemeClr val="accent1"/>
                </a:solidFill>
                <a:latin typeface="Calibri"/>
                <a:ea typeface="Calibri"/>
                <a:cs typeface="Calibri"/>
                <a:sym typeface="Calibri"/>
              </a:rPr>
              <a:t>zero-shot generalization</a:t>
            </a:r>
            <a:r>
              <a:rPr lang="en" sz="8000">
                <a:solidFill>
                  <a:schemeClr val="dk1"/>
                </a:solidFill>
                <a:latin typeface="Calibri"/>
                <a:ea typeface="Calibri"/>
                <a:cs typeface="Calibri"/>
                <a:sym typeface="Calibri"/>
              </a:rPr>
              <a:t> when evaluated immediately after </a:t>
            </a:r>
            <a:r>
              <a:rPr lang="en" sz="8000" b="1">
                <a:solidFill>
                  <a:schemeClr val="accent1"/>
                </a:solidFill>
                <a:latin typeface="Calibri"/>
                <a:ea typeface="Calibri"/>
                <a:cs typeface="Calibri"/>
                <a:sym typeface="Calibri"/>
              </a:rPr>
              <a:t>self-supervised pre-training</a:t>
            </a:r>
            <a:r>
              <a:rPr lang="en" sz="8000">
                <a:solidFill>
                  <a:schemeClr val="dk1"/>
                </a:solidFill>
                <a:latin typeface="Calibri"/>
                <a:ea typeface="Calibri"/>
                <a:cs typeface="Calibri"/>
                <a:sym typeface="Calibri"/>
              </a:rPr>
              <a:t>.</a:t>
            </a:r>
            <a:endParaRPr>
              <a:solidFill>
                <a:schemeClr val="dk1"/>
              </a:solidFil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89" name="Google Shape;189;p28"/>
          <p:cNvPicPr preferRelativeResize="0"/>
          <p:nvPr/>
        </p:nvPicPr>
        <p:blipFill rotWithShape="1">
          <a:blip r:embed="rId3">
            <a:alphaModFix/>
          </a:blip>
          <a:srcRect l="-1520" t="-5600" r="1520" b="5599"/>
          <a:stretch/>
        </p:blipFill>
        <p:spPr>
          <a:xfrm>
            <a:off x="2046375" y="1017725"/>
            <a:ext cx="4610100" cy="1790700"/>
          </a:xfrm>
          <a:prstGeom prst="rect">
            <a:avLst/>
          </a:prstGeom>
          <a:noFill/>
          <a:ln>
            <a:noFill/>
          </a:ln>
        </p:spPr>
      </p:pic>
      <p:sp>
        <p:nvSpPr>
          <p:cNvPr id="2" name="Google Shape;67;p14">
            <a:extLst>
              <a:ext uri="{FF2B5EF4-FFF2-40B4-BE49-F238E27FC236}">
                <a16:creationId xmlns:a16="http://schemas.microsoft.com/office/drawing/2014/main" id="{936E6996-103D-6D8F-E1C5-708DA0017823}"/>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A1B6253B-4B7A-DFEE-DCC2-E7A2BA3468EF}"/>
              </a:ext>
            </a:extLst>
          </p:cNvPr>
          <p:cNvPicPr>
            <a:picLocks noChangeAspect="1"/>
          </p:cNvPicPr>
          <p:nvPr/>
        </p:nvPicPr>
        <p:blipFill rotWithShape="1">
          <a:blip r:embed="rId2"/>
          <a:srcRect l="1550" t="347" r="86" b="-313"/>
          <a:stretch/>
        </p:blipFill>
        <p:spPr>
          <a:xfrm>
            <a:off x="2868879" y="915562"/>
            <a:ext cx="6148237" cy="3767477"/>
          </a:xfrm>
          <a:prstGeom prst="rect">
            <a:avLst/>
          </a:prstGeom>
        </p:spPr>
      </p:pic>
      <p:sp>
        <p:nvSpPr>
          <p:cNvPr id="2" name="Title 1">
            <a:extLst>
              <a:ext uri="{FF2B5EF4-FFF2-40B4-BE49-F238E27FC236}">
                <a16:creationId xmlns:a16="http://schemas.microsoft.com/office/drawing/2014/main" id="{6EC59D63-B86A-F7C3-799D-0FB24EBE5F40}"/>
              </a:ext>
            </a:extLst>
          </p:cNvPr>
          <p:cNvSpPr>
            <a:spLocks noGrp="1"/>
          </p:cNvSpPr>
          <p:nvPr>
            <p:ph type="title"/>
          </p:nvPr>
        </p:nvSpPr>
        <p:spPr/>
        <p:txBody>
          <a:bodyPr>
            <a:normAutofit fontScale="90000"/>
          </a:bodyPr>
          <a:lstStyle/>
          <a:p>
            <a:r>
              <a:rPr lang="en-US" dirty="0"/>
              <a:t>News: 20B-parameter Alexa model</a:t>
            </a:r>
          </a:p>
        </p:txBody>
      </p:sp>
      <p:sp>
        <p:nvSpPr>
          <p:cNvPr id="3" name="Text Placeholder 2">
            <a:extLst>
              <a:ext uri="{FF2B5EF4-FFF2-40B4-BE49-F238E27FC236}">
                <a16:creationId xmlns:a16="http://schemas.microsoft.com/office/drawing/2014/main" id="{8DED2D1B-3F4C-CCE5-E588-2205A2C6DC4E}"/>
              </a:ext>
            </a:extLst>
          </p:cNvPr>
          <p:cNvSpPr>
            <a:spLocks noGrp="1"/>
          </p:cNvSpPr>
          <p:nvPr>
            <p:ph type="body" idx="1"/>
          </p:nvPr>
        </p:nvSpPr>
        <p:spPr>
          <a:xfrm>
            <a:off x="64565" y="1203961"/>
            <a:ext cx="3268979" cy="3416400"/>
          </a:xfrm>
        </p:spPr>
        <p:txBody>
          <a:bodyPr/>
          <a:lstStyle/>
          <a:p>
            <a:pPr marL="114300" indent="0">
              <a:buNone/>
            </a:pPr>
            <a:r>
              <a:rPr lang="en-US" i="1" dirty="0"/>
              <a:t>"With </a:t>
            </a:r>
            <a:r>
              <a:rPr lang="en-US" i="1" dirty="0">
                <a:solidFill>
                  <a:srgbClr val="0070C0"/>
                </a:solidFill>
              </a:rPr>
              <a:t>an encoder-decoder architecture </a:t>
            </a:r>
            <a:r>
              <a:rPr lang="en-US" i="1" dirty="0"/>
              <a:t>— </a:t>
            </a:r>
            <a:r>
              <a:rPr lang="en-US" i="1" dirty="0">
                <a:solidFill>
                  <a:srgbClr val="C00000"/>
                </a:solidFill>
              </a:rPr>
              <a:t>rather than decoder only </a:t>
            </a:r>
            <a:r>
              <a:rPr lang="en-US" i="1" dirty="0"/>
              <a:t>— the Alexa Teacher Model excels other large language models on </a:t>
            </a:r>
            <a:br>
              <a:rPr lang="en-US" i="1" dirty="0"/>
            </a:br>
            <a:r>
              <a:rPr lang="en-US" i="1" dirty="0"/>
              <a:t>few-shot tasks such as summarization and machine translation."</a:t>
            </a:r>
            <a:endParaRPr lang="en-US"/>
          </a:p>
        </p:txBody>
      </p:sp>
      <p:sp>
        <p:nvSpPr>
          <p:cNvPr id="4" name="Text Placeholder 3">
            <a:extLst>
              <a:ext uri="{FF2B5EF4-FFF2-40B4-BE49-F238E27FC236}">
                <a16:creationId xmlns:a16="http://schemas.microsoft.com/office/drawing/2014/main" id="{514D1563-7F2C-564A-E803-60B1F958E4B1}"/>
              </a:ext>
            </a:extLst>
          </p:cNvPr>
          <p:cNvSpPr>
            <a:spLocks noGrp="1"/>
          </p:cNvSpPr>
          <p:nvPr>
            <p:ph type="body" idx="2"/>
          </p:nvPr>
        </p:nvSpPr>
        <p:spPr>
          <a:xfrm>
            <a:off x="93155" y="4695967"/>
            <a:ext cx="9148127" cy="448752"/>
          </a:xfrm>
        </p:spPr>
        <p:txBody>
          <a:bodyPr>
            <a:normAutofit fontScale="47500" lnSpcReduction="20000"/>
          </a:bodyPr>
          <a:lstStyle/>
          <a:p>
            <a:pPr marL="139700" indent="0">
              <a:buNone/>
            </a:pPr>
            <a:r>
              <a:rPr lang="en-US" dirty="0">
                <a:hlinkClick r:id="rId3"/>
              </a:rPr>
              <a:t>https://www.amazon.science/blog/20b-parameter-alexa-model-sets-new-marks-in-few-shot-learning?utm_source=email&amp;utm_medium=newsletter&amp;utm_campaign=science_news&amp;utm_term=august_2022&amp;utm_content=20B-parameter&amp;mkt_tok=MzIzLU1GUi01NjgAAAGGj9mj5p7IZnN1QvKvIUlieyofI2txXmQLKXbjCtGejsnWt9FtUhlWH9wDIvpVhUZtWkm8Z2AYkmnVnJ1-XsV7hkVgZ0BKfn01xY4</a:t>
            </a:r>
            <a:r>
              <a:rPr lang="en-US" dirty="0"/>
              <a:t> </a:t>
            </a:r>
            <a:endParaRPr lang="en-US"/>
          </a:p>
        </p:txBody>
      </p:sp>
      <p:pic>
        <p:nvPicPr>
          <p:cNvPr id="5" name="Picture 5" descr="A picture containing text&#10;&#10;Description automatically generated">
            <a:extLst>
              <a:ext uri="{FF2B5EF4-FFF2-40B4-BE49-F238E27FC236}">
                <a16:creationId xmlns:a16="http://schemas.microsoft.com/office/drawing/2014/main" id="{4DF58903-8776-3B58-5D0F-3BB35A79D608}"/>
              </a:ext>
            </a:extLst>
          </p:cNvPr>
          <p:cNvPicPr>
            <a:picLocks noChangeAspect="1"/>
          </p:cNvPicPr>
          <p:nvPr/>
        </p:nvPicPr>
        <p:blipFill>
          <a:blip r:embed="rId4"/>
          <a:stretch>
            <a:fillRect/>
          </a:stretch>
        </p:blipFill>
        <p:spPr>
          <a:xfrm>
            <a:off x="6088792" y="211227"/>
            <a:ext cx="2743200" cy="808074"/>
          </a:xfrm>
          <a:prstGeom prst="rect">
            <a:avLst/>
          </a:prstGeom>
        </p:spPr>
      </p:pic>
    </p:spTree>
    <p:extLst>
      <p:ext uri="{BB962C8B-B14F-4D97-AF65-F5344CB8AC3E}">
        <p14:creationId xmlns:p14="http://schemas.microsoft.com/office/powerpoint/2010/main" val="12133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95" name="Google Shape;19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6" name="Google Shape;196;p29"/>
          <p:cNvPicPr preferRelativeResize="0"/>
          <p:nvPr/>
        </p:nvPicPr>
        <p:blipFill>
          <a:blip r:embed="rId3">
            <a:alphaModFix/>
          </a:blip>
          <a:stretch>
            <a:fillRect/>
          </a:stretch>
        </p:blipFill>
        <p:spPr>
          <a:xfrm>
            <a:off x="55400" y="1306722"/>
            <a:ext cx="9144001" cy="2530057"/>
          </a:xfrm>
          <a:prstGeom prst="rect">
            <a:avLst/>
          </a:prstGeom>
          <a:noFill/>
          <a:ln>
            <a:noFill/>
          </a:ln>
        </p:spPr>
      </p:pic>
      <p:sp>
        <p:nvSpPr>
          <p:cNvPr id="197" name="Google Shape;197;p29"/>
          <p:cNvSpPr txBox="1"/>
          <p:nvPr/>
        </p:nvSpPr>
        <p:spPr>
          <a:xfrm>
            <a:off x="597650" y="3875725"/>
            <a:ext cx="8059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1"/>
                </a:solidFill>
                <a:latin typeface="Calibri"/>
                <a:ea typeface="Calibri"/>
                <a:cs typeface="Calibri"/>
                <a:sym typeface="Calibri"/>
              </a:rPr>
              <a:t>Encoder-decoder models</a:t>
            </a:r>
            <a:r>
              <a:rPr lang="en" sz="2000">
                <a:solidFill>
                  <a:schemeClr val="accent1"/>
                </a:solidFill>
                <a:latin typeface="Calibri"/>
                <a:ea typeface="Calibri"/>
                <a:cs typeface="Calibri"/>
                <a:sym typeface="Calibri"/>
              </a:rPr>
              <a:t> </a:t>
            </a:r>
            <a:r>
              <a:rPr lang="en" sz="2000">
                <a:latin typeface="Calibri"/>
                <a:ea typeface="Calibri"/>
                <a:cs typeface="Calibri"/>
                <a:sym typeface="Calibri"/>
              </a:rPr>
              <a:t>pretrained with </a:t>
            </a:r>
            <a:r>
              <a:rPr lang="en" sz="2000" b="1">
                <a:solidFill>
                  <a:schemeClr val="accent1"/>
                </a:solidFill>
                <a:latin typeface="Calibri"/>
                <a:ea typeface="Calibri"/>
                <a:cs typeface="Calibri"/>
                <a:sym typeface="Calibri"/>
              </a:rPr>
              <a:t>masked language modeling </a:t>
            </a:r>
            <a:r>
              <a:rPr lang="en" sz="2000">
                <a:latin typeface="Calibri"/>
                <a:ea typeface="Calibri"/>
                <a:cs typeface="Calibri"/>
                <a:sym typeface="Calibri"/>
              </a:rPr>
              <a:t>achieve the best zero-shot performance after </a:t>
            </a:r>
            <a:r>
              <a:rPr lang="en" sz="2000" b="1">
                <a:solidFill>
                  <a:schemeClr val="accent1"/>
                </a:solidFill>
                <a:latin typeface="Calibri"/>
                <a:ea typeface="Calibri"/>
                <a:cs typeface="Calibri"/>
                <a:sym typeface="Calibri"/>
              </a:rPr>
              <a:t>multitask finetuning </a:t>
            </a:r>
            <a:r>
              <a:rPr lang="en" sz="2000">
                <a:latin typeface="Calibri"/>
                <a:ea typeface="Calibri"/>
                <a:cs typeface="Calibri"/>
                <a:sym typeface="Calibri"/>
              </a:rPr>
              <a:t>. </a:t>
            </a:r>
            <a:endParaRPr sz="2000">
              <a:latin typeface="Calibri"/>
              <a:ea typeface="Calibri"/>
              <a:cs typeface="Calibri"/>
              <a:sym typeface="Calibri"/>
            </a:endParaRPr>
          </a:p>
        </p:txBody>
      </p:sp>
      <p:sp>
        <p:nvSpPr>
          <p:cNvPr id="198" name="Google Shape;198;p29"/>
          <p:cNvSpPr txBox="1"/>
          <p:nvPr/>
        </p:nvSpPr>
        <p:spPr>
          <a:xfrm>
            <a:off x="217350" y="291125"/>
            <a:ext cx="6175800" cy="72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20">
                <a:solidFill>
                  <a:schemeClr val="dk1"/>
                </a:solidFill>
                <a:latin typeface="Calibri"/>
                <a:ea typeface="Calibri"/>
                <a:cs typeface="Calibri"/>
                <a:sym typeface="Calibri"/>
              </a:rPr>
              <a:t>After Multi Task fine tuning </a:t>
            </a:r>
            <a:endParaRPr sz="3520">
              <a:solidFill>
                <a:schemeClr val="dk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4323EE22-19C4-26F1-5D13-765111A172EA}"/>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4" name="Google Shape;20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Decoder-only models can be efficiently adapted from one architecture/objective prior to the other. Specifically, we recommend starting with a causal decoder-only model, pretraining it with a full language modeling objective, and then using non-causal masked language modeling adaptation b</a:t>
            </a:r>
            <a:endParaRPr/>
          </a:p>
        </p:txBody>
      </p:sp>
      <p:sp>
        <p:nvSpPr>
          <p:cNvPr id="205" name="Google Shape;205;p30"/>
          <p:cNvSpPr txBox="1"/>
          <p:nvPr/>
        </p:nvSpPr>
        <p:spPr>
          <a:xfrm>
            <a:off x="217350" y="291125"/>
            <a:ext cx="8403300" cy="72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20">
                <a:solidFill>
                  <a:schemeClr val="dk1"/>
                </a:solidFill>
                <a:latin typeface="Calibri"/>
                <a:ea typeface="Calibri"/>
                <a:cs typeface="Calibri"/>
                <a:sym typeface="Calibri"/>
              </a:rPr>
              <a:t>Adaptation from architectures</a:t>
            </a:r>
            <a:endParaRPr sz="3520">
              <a:solidFill>
                <a:schemeClr val="dk1"/>
              </a:solidFill>
              <a:latin typeface="Calibri"/>
              <a:ea typeface="Calibri"/>
              <a:cs typeface="Calibri"/>
              <a:sym typeface="Calibri"/>
            </a:endParaRPr>
          </a:p>
        </p:txBody>
      </p:sp>
      <p:pic>
        <p:nvPicPr>
          <p:cNvPr id="206" name="Google Shape;206;p30"/>
          <p:cNvPicPr preferRelativeResize="0"/>
          <p:nvPr/>
        </p:nvPicPr>
        <p:blipFill>
          <a:blip r:embed="rId3">
            <a:alphaModFix/>
          </a:blip>
          <a:stretch>
            <a:fillRect/>
          </a:stretch>
        </p:blipFill>
        <p:spPr>
          <a:xfrm>
            <a:off x="0" y="1152479"/>
            <a:ext cx="9144000" cy="2282692"/>
          </a:xfrm>
          <a:prstGeom prst="rect">
            <a:avLst/>
          </a:prstGeom>
          <a:noFill/>
          <a:ln>
            <a:noFill/>
          </a:ln>
        </p:spPr>
      </p:pic>
      <p:sp>
        <p:nvSpPr>
          <p:cNvPr id="207" name="Google Shape;207;p30"/>
          <p:cNvSpPr txBox="1"/>
          <p:nvPr/>
        </p:nvSpPr>
        <p:spPr>
          <a:xfrm>
            <a:off x="1077600" y="3569925"/>
            <a:ext cx="7153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1"/>
                </a:solidFill>
              </a:rPr>
              <a:t>Decoder-only models</a:t>
            </a:r>
            <a:r>
              <a:rPr lang="en"/>
              <a:t> can be efficiently adapted from one architecture/objective prior to the other. Starting with a </a:t>
            </a:r>
            <a:r>
              <a:rPr lang="en" b="1">
                <a:solidFill>
                  <a:schemeClr val="accent1"/>
                </a:solidFill>
              </a:rPr>
              <a:t>causal decoder-only model</a:t>
            </a:r>
            <a:r>
              <a:rPr lang="en"/>
              <a:t>, pretraining it with a full language modeling objective, and then using non-causal masked language modeling adaptation before taking it through </a:t>
            </a:r>
            <a:r>
              <a:rPr lang="en" b="1">
                <a:solidFill>
                  <a:schemeClr val="accent1"/>
                </a:solidFill>
              </a:rPr>
              <a:t>multitask fine tuning .</a:t>
            </a:r>
            <a:endParaRPr b="1">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Positive</a:t>
            </a:r>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nSpc>
                <a:spcPct val="114999"/>
              </a:lnSpc>
              <a:buNone/>
            </a:pPr>
            <a:r>
              <a:rPr lang="en">
                <a:solidFill>
                  <a:srgbClr val="000000"/>
                </a:solidFill>
              </a:rPr>
              <a:t>🟢 Systematic empirical investigation of Language Modelling choices</a:t>
            </a:r>
            <a:br>
              <a:rPr lang="en">
                <a:solidFill>
                  <a:srgbClr val="000000"/>
                </a:solidFill>
              </a:rPr>
            </a:br>
            <a:endParaRPr lang="en">
              <a:solidFill>
                <a:srgbClr val="000000"/>
              </a:solidFill>
            </a:endParaRPr>
          </a:p>
          <a:p>
            <a:pPr marL="114300" indent="0">
              <a:lnSpc>
                <a:spcPct val="114999"/>
              </a:lnSpc>
              <a:spcBef>
                <a:spcPts val="1000"/>
              </a:spcBef>
              <a:buNone/>
            </a:pPr>
            <a:r>
              <a:rPr lang="en">
                <a:solidFill>
                  <a:srgbClr val="000000"/>
                </a:solidFill>
              </a:rPr>
              <a:t>🟢 Actionable takeaways that anyone using these models can benefit from</a:t>
            </a:r>
            <a:endParaRPr>
              <a:solidFill>
                <a:srgbClr val="000000"/>
              </a:solidFill>
            </a:endParaRPr>
          </a:p>
          <a:p>
            <a:pPr marL="114300" indent="0">
              <a:lnSpc>
                <a:spcPct val="114999"/>
              </a:lnSpc>
              <a:spcBef>
                <a:spcPts val="1000"/>
              </a:spcBef>
              <a:spcAft>
                <a:spcPts val="1000"/>
              </a:spcAft>
              <a:buNone/>
            </a:pPr>
            <a:br>
              <a:rPr lang="en">
                <a:solidFill>
                  <a:srgbClr val="000000"/>
                </a:solidFill>
              </a:rPr>
            </a:br>
            <a:r>
              <a:rPr lang="en">
                <a:solidFill>
                  <a:srgbClr val="000000"/>
                </a:solidFill>
              </a:rPr>
              <a:t>🟢 Interesting experiments in adaptation between architecture and objectives</a:t>
            </a:r>
            <a:endParaRPr>
              <a:solidFill>
                <a:srgbClr val="000000"/>
              </a:solidFill>
            </a:endParaRPr>
          </a:p>
        </p:txBody>
      </p:sp>
      <p:sp>
        <p:nvSpPr>
          <p:cNvPr id="56" name="Google Shape;56;p13"/>
          <p:cNvSpPr txBox="1"/>
          <p:nvPr/>
        </p:nvSpPr>
        <p:spPr>
          <a:xfrm>
            <a:off x="369800" y="4661650"/>
            <a:ext cx="31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Isabel, Karan</a:t>
            </a:r>
            <a:endParaRPr/>
          </a:p>
        </p:txBody>
      </p:sp>
    </p:spTree>
    <p:extLst>
      <p:ext uri="{BB962C8B-B14F-4D97-AF65-F5344CB8AC3E}">
        <p14:creationId xmlns:p14="http://schemas.microsoft.com/office/powerpoint/2010/main" val="352808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48893"/>
          <a:stretch/>
        </p:blipFill>
        <p:spPr>
          <a:xfrm>
            <a:off x="4572000" y="964345"/>
            <a:ext cx="4495450" cy="1532606"/>
          </a:xfrm>
          <a:prstGeom prst="rect">
            <a:avLst/>
          </a:prstGeom>
          <a:noFill/>
          <a:ln>
            <a:noFill/>
          </a:ln>
        </p:spPr>
      </p:pic>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Positive</a:t>
            </a:r>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buClr>
                <a:srgbClr val="000000"/>
              </a:buClr>
              <a:buNone/>
            </a:pPr>
            <a:r>
              <a:rPr lang="en">
                <a:solidFill>
                  <a:srgbClr val="000000"/>
                </a:solidFill>
              </a:rPr>
              <a:t>🟢 Release of code and model benchmarks</a:t>
            </a:r>
            <a:endParaRPr lang="en-US">
              <a:solidFill>
                <a:srgbClr val="000000"/>
              </a:solidFill>
            </a:endParaRPr>
          </a:p>
          <a:p>
            <a:pPr marL="114300" indent="0">
              <a:lnSpc>
                <a:spcPct val="114999"/>
              </a:lnSpc>
              <a:buNone/>
            </a:pPr>
            <a:endParaRPr lang="en">
              <a:solidFill>
                <a:srgbClr val="000000"/>
              </a:solidFill>
            </a:endParaRPr>
          </a:p>
          <a:p>
            <a:pPr marL="114300" indent="0">
              <a:lnSpc>
                <a:spcPct val="114999"/>
              </a:lnSpc>
              <a:buNone/>
            </a:pPr>
            <a:r>
              <a:rPr lang="en">
                <a:solidFill>
                  <a:srgbClr val="000000"/>
                </a:solidFill>
              </a:rPr>
              <a:t>🟢 Clear writing and visualizations</a:t>
            </a:r>
            <a:endParaRPr lang="en-US">
              <a:solidFill>
                <a:srgbClr val="000000"/>
              </a:solidFill>
            </a:endParaRPr>
          </a:p>
        </p:txBody>
      </p:sp>
      <p:sp>
        <p:nvSpPr>
          <p:cNvPr id="64" name="Google Shape;64;p14"/>
          <p:cNvSpPr txBox="1"/>
          <p:nvPr/>
        </p:nvSpPr>
        <p:spPr>
          <a:xfrm>
            <a:off x="369800" y="4661650"/>
            <a:ext cx="31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Isabel, Karan</a:t>
            </a:r>
            <a:endParaRPr/>
          </a:p>
        </p:txBody>
      </p:sp>
      <p:pic>
        <p:nvPicPr>
          <p:cNvPr id="65" name="Google Shape;65;p14"/>
          <p:cNvPicPr preferRelativeResize="0"/>
          <p:nvPr/>
        </p:nvPicPr>
        <p:blipFill rotWithShape="1">
          <a:blip r:embed="rId4">
            <a:alphaModFix/>
          </a:blip>
          <a:srcRect l="11817" r="11194" b="31506"/>
          <a:stretch/>
        </p:blipFill>
        <p:spPr>
          <a:xfrm>
            <a:off x="311700" y="2781375"/>
            <a:ext cx="5590699" cy="1707650"/>
          </a:xfrm>
          <a:prstGeom prst="rect">
            <a:avLst/>
          </a:prstGeom>
          <a:noFill/>
          <a:ln>
            <a:noFill/>
          </a:ln>
        </p:spPr>
      </p:pic>
    </p:spTree>
    <p:extLst>
      <p:ext uri="{BB962C8B-B14F-4D97-AF65-F5344CB8AC3E}">
        <p14:creationId xmlns:p14="http://schemas.microsoft.com/office/powerpoint/2010/main" val="3690982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Potential Caveats </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114300" indent="0">
              <a:buClr>
                <a:srgbClr val="000000"/>
              </a:buClr>
              <a:buNone/>
            </a:pPr>
            <a:r>
              <a:rPr lang="en">
                <a:solidFill>
                  <a:srgbClr val="000000"/>
                </a:solidFill>
              </a:rPr>
              <a:t>🟡 Can only do so many ablations with a limited budget</a:t>
            </a:r>
            <a:endParaRPr lang="en-US">
              <a:solidFill>
                <a:srgbClr val="000000"/>
              </a:solidFill>
            </a:endParaRPr>
          </a:p>
          <a:p>
            <a:pPr marL="914400" lvl="1" indent="-342900" algn="l" rtl="0">
              <a:spcBef>
                <a:spcPts val="1000"/>
              </a:spcBef>
              <a:spcAft>
                <a:spcPts val="0"/>
              </a:spcAft>
              <a:buClr>
                <a:srgbClr val="000000"/>
              </a:buClr>
              <a:buSzPts val="1800"/>
              <a:buChar char="○"/>
            </a:pPr>
            <a:r>
              <a:rPr lang="en" sz="1800">
                <a:solidFill>
                  <a:srgbClr val="000000"/>
                </a:solidFill>
              </a:rPr>
              <a:t>E.g. no discussion of effects of hyperparameter choices, non-linearity functions, </a:t>
            </a:r>
            <a:r>
              <a:rPr lang="en-US" sz="1800" err="1">
                <a:solidFill>
                  <a:srgbClr val="000000"/>
                </a:solidFill>
              </a:rPr>
              <a:t>etc</a:t>
            </a:r>
            <a:endParaRPr lang="en-US" sz="1800">
              <a:solidFill>
                <a:srgbClr val="000000"/>
              </a:solidFill>
            </a:endParaRPr>
          </a:p>
          <a:p>
            <a:pPr marL="114300" indent="0">
              <a:lnSpc>
                <a:spcPct val="114999"/>
              </a:lnSpc>
              <a:spcBef>
                <a:spcPts val="1000"/>
              </a:spcBef>
              <a:buNone/>
            </a:pPr>
            <a:br>
              <a:rPr lang="en">
                <a:solidFill>
                  <a:srgbClr val="000000"/>
                </a:solidFill>
              </a:rPr>
            </a:br>
            <a:r>
              <a:rPr lang="en">
                <a:solidFill>
                  <a:srgbClr val="000000"/>
                </a:solidFill>
              </a:rPr>
              <a:t>🟡 Unclear if these experiments generalize to larger models </a:t>
            </a:r>
            <a:endParaRPr>
              <a:solidFill>
                <a:srgbClr val="000000"/>
              </a:solidFill>
            </a:endParaRPr>
          </a:p>
          <a:p>
            <a:pPr marL="114300" indent="0">
              <a:lnSpc>
                <a:spcPct val="114999"/>
              </a:lnSpc>
              <a:spcBef>
                <a:spcPts val="1000"/>
              </a:spcBef>
              <a:buNone/>
            </a:pPr>
            <a:br>
              <a:rPr lang="en">
                <a:solidFill>
                  <a:srgbClr val="000000"/>
                </a:solidFill>
              </a:rPr>
            </a:br>
            <a:r>
              <a:rPr lang="en">
                <a:solidFill>
                  <a:srgbClr val="000000"/>
                </a:solidFill>
              </a:rPr>
              <a:t>🟡 No breakdown of each individual task within the benchmarks, only averages across tasks</a:t>
            </a:r>
            <a:endParaRPr>
              <a:solidFill>
                <a:srgbClr val="000000"/>
              </a:solidFill>
            </a:endParaRPr>
          </a:p>
          <a:p>
            <a:pPr marL="914400" lvl="1" indent="-342900" algn="l" rtl="0">
              <a:spcBef>
                <a:spcPts val="1000"/>
              </a:spcBef>
              <a:spcAft>
                <a:spcPts val="1000"/>
              </a:spcAft>
              <a:buClr>
                <a:srgbClr val="000000"/>
              </a:buClr>
              <a:buSzPts val="1800"/>
              <a:buChar char="○"/>
            </a:pPr>
            <a:r>
              <a:rPr lang="en" sz="1800">
                <a:solidFill>
                  <a:srgbClr val="000000"/>
                </a:solidFill>
              </a:rPr>
              <a:t>No statistical analysis or hypothesis testing</a:t>
            </a:r>
            <a:endParaRPr sz="1800">
              <a:solidFill>
                <a:srgbClr val="000000"/>
              </a:solidFill>
            </a:endParaRPr>
          </a:p>
        </p:txBody>
      </p:sp>
      <p:sp>
        <p:nvSpPr>
          <p:cNvPr id="72" name="Google Shape;72;p15"/>
          <p:cNvSpPr txBox="1"/>
          <p:nvPr/>
        </p:nvSpPr>
        <p:spPr>
          <a:xfrm>
            <a:off x="369800" y="4661650"/>
            <a:ext cx="31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Isabel, Karan</a:t>
            </a:r>
            <a:endParaRPr/>
          </a:p>
        </p:txBody>
      </p:sp>
    </p:spTree>
    <p:extLst>
      <p:ext uri="{BB962C8B-B14F-4D97-AF65-F5344CB8AC3E}">
        <p14:creationId xmlns:p14="http://schemas.microsoft.com/office/powerpoint/2010/main" val="1125022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Potential Caveats </a:t>
            </a:r>
            <a:endParaRPr/>
          </a:p>
        </p:txBody>
      </p:sp>
      <p:sp>
        <p:nvSpPr>
          <p:cNvPr id="78" name="Google Shape;78;p16"/>
          <p:cNvSpPr txBox="1">
            <a:spLocks noGrp="1"/>
          </p:cNvSpPr>
          <p:nvPr>
            <p:ph type="body" idx="1"/>
          </p:nvPr>
        </p:nvSpPr>
        <p:spPr>
          <a:xfrm>
            <a:off x="311700" y="1076275"/>
            <a:ext cx="5183850" cy="3887887"/>
          </a:xfrm>
          <a:prstGeom prst="rect">
            <a:avLst/>
          </a:prstGeom>
        </p:spPr>
        <p:txBody>
          <a:bodyPr spcFirstLastPara="1" wrap="square" lIns="91425" tIns="91425" rIns="91425" bIns="91425" anchor="t" anchorCtr="0">
            <a:normAutofit fontScale="92500" lnSpcReduction="20000"/>
          </a:bodyPr>
          <a:lstStyle/>
          <a:p>
            <a:pPr marL="123190" indent="0">
              <a:lnSpc>
                <a:spcPct val="114999"/>
              </a:lnSpc>
              <a:buNone/>
            </a:pPr>
            <a:r>
              <a:rPr lang="en">
                <a:solidFill>
                  <a:srgbClr val="000000"/>
                </a:solidFill>
              </a:rPr>
              <a:t>🟡 Not clear why the compute budget was chosen to remain constant as opposed to overall model size or decoder size</a:t>
            </a:r>
            <a:endParaRPr lang="en-US">
              <a:solidFill>
                <a:srgbClr val="000000"/>
              </a:solidFill>
            </a:endParaRPr>
          </a:p>
          <a:p>
            <a:pPr marL="123190" indent="0">
              <a:lnSpc>
                <a:spcPct val="114999"/>
              </a:lnSpc>
              <a:spcBef>
                <a:spcPts val="1000"/>
              </a:spcBef>
              <a:buNone/>
            </a:pPr>
            <a:r>
              <a:rPr lang="en">
                <a:solidFill>
                  <a:srgbClr val="000000"/>
                </a:solidFill>
              </a:rPr>
              <a:t>🟡 Not including encoder models for adaptation</a:t>
            </a:r>
            <a:endParaRPr>
              <a:solidFill>
                <a:srgbClr val="000000"/>
              </a:solidFill>
            </a:endParaRPr>
          </a:p>
          <a:p>
            <a:pPr lvl="1" indent="-310515">
              <a:spcBef>
                <a:spcPts val="1000"/>
              </a:spcBef>
              <a:buClr>
                <a:srgbClr val="000000"/>
              </a:buClr>
              <a:buSzPct val="100000"/>
            </a:pPr>
            <a:r>
              <a:rPr lang="en" sz="1800">
                <a:solidFill>
                  <a:srgbClr val="000000"/>
                </a:solidFill>
              </a:rPr>
              <a:t>encoder-decoder -&gt; causal decoder (mentioned) </a:t>
            </a:r>
          </a:p>
          <a:p>
            <a:pPr marL="914400" lvl="1" indent="-310515" algn="l" rtl="0">
              <a:spcBef>
                <a:spcPts val="1000"/>
              </a:spcBef>
              <a:spcAft>
                <a:spcPts val="0"/>
              </a:spcAft>
              <a:buClr>
                <a:srgbClr val="000000"/>
              </a:buClr>
              <a:buSzPct val="100000"/>
              <a:buChar char="○"/>
            </a:pPr>
            <a:r>
              <a:rPr lang="en" sz="1800">
                <a:solidFill>
                  <a:schemeClr val="dk1"/>
                </a:solidFill>
              </a:rPr>
              <a:t>encoder-decoder -&gt; encoder (not mentioned)</a:t>
            </a:r>
            <a:r>
              <a:rPr lang="en" sz="1800">
                <a:solidFill>
                  <a:srgbClr val="000000"/>
                </a:solidFill>
              </a:rPr>
              <a:t>  </a:t>
            </a:r>
            <a:endParaRPr sz="1800">
              <a:solidFill>
                <a:srgbClr val="000000"/>
              </a:solidFill>
            </a:endParaRPr>
          </a:p>
          <a:p>
            <a:pPr marL="914400" lvl="1" indent="-310515" algn="l" rtl="0">
              <a:spcBef>
                <a:spcPts val="1000"/>
              </a:spcBef>
              <a:spcAft>
                <a:spcPts val="1000"/>
              </a:spcAft>
              <a:buClr>
                <a:srgbClr val="000000"/>
              </a:buClr>
              <a:buSzPct val="100000"/>
              <a:buChar char="○"/>
            </a:pPr>
            <a:r>
              <a:rPr lang="en" sz="1800">
                <a:solidFill>
                  <a:srgbClr val="000000"/>
                </a:solidFill>
              </a:rPr>
              <a:t>Mentioning it would answer “How important is Encoder vs Decoder information in context of Zero Shot learning?”</a:t>
            </a:r>
            <a:endParaRPr sz="1800">
              <a:solidFill>
                <a:srgbClr val="000000"/>
              </a:solidFill>
            </a:endParaRPr>
          </a:p>
        </p:txBody>
      </p:sp>
      <p:sp>
        <p:nvSpPr>
          <p:cNvPr id="79" name="Google Shape;79;p16"/>
          <p:cNvSpPr txBox="1"/>
          <p:nvPr/>
        </p:nvSpPr>
        <p:spPr>
          <a:xfrm>
            <a:off x="369800" y="4661650"/>
            <a:ext cx="31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Isabel, Karan</a:t>
            </a:r>
            <a:endParaRPr/>
          </a:p>
        </p:txBody>
      </p:sp>
      <p:pic>
        <p:nvPicPr>
          <p:cNvPr id="80" name="Google Shape;80;p16"/>
          <p:cNvPicPr preferRelativeResize="0"/>
          <p:nvPr/>
        </p:nvPicPr>
        <p:blipFill>
          <a:blip r:embed="rId3">
            <a:alphaModFix/>
          </a:blip>
          <a:stretch>
            <a:fillRect/>
          </a:stretch>
        </p:blipFill>
        <p:spPr>
          <a:xfrm>
            <a:off x="5363702" y="1285999"/>
            <a:ext cx="3778163" cy="2752800"/>
          </a:xfrm>
          <a:prstGeom prst="rect">
            <a:avLst/>
          </a:prstGeom>
          <a:noFill/>
          <a:ln>
            <a:noFill/>
          </a:ln>
        </p:spPr>
      </p:pic>
    </p:spTree>
    <p:extLst>
      <p:ext uri="{BB962C8B-B14F-4D97-AF65-F5344CB8AC3E}">
        <p14:creationId xmlns:p14="http://schemas.microsoft.com/office/powerpoint/2010/main" val="99298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2240507" y="1802522"/>
            <a:ext cx="4662988" cy="660699"/>
          </a:xfrm>
          <a:prstGeom prst="rect">
            <a:avLst/>
          </a:prstGeom>
        </p:spPr>
        <p:txBody>
          <a:bodyPr spcFirstLastPara="1" wrap="square" lIns="0" tIns="0" rIns="0" bIns="0" anchor="ctr" anchorCtr="0">
            <a:normAutofit/>
          </a:bodyPr>
          <a:lstStyle/>
          <a:p>
            <a:pPr algn="ctr"/>
            <a:r>
              <a:rPr lang="en-US" sz="3991"/>
              <a:t>Empiricists </a:t>
            </a:r>
            <a:endParaRPr sz="3991"/>
          </a:p>
        </p:txBody>
      </p:sp>
      <p:sp>
        <p:nvSpPr>
          <p:cNvPr id="93" name="Google Shape;93;p15"/>
          <p:cNvSpPr txBox="1"/>
          <p:nvPr/>
        </p:nvSpPr>
        <p:spPr>
          <a:xfrm>
            <a:off x="39912" y="4442846"/>
            <a:ext cx="4204199" cy="530330"/>
          </a:xfrm>
          <a:prstGeom prst="rect">
            <a:avLst/>
          </a:prstGeom>
          <a:noFill/>
          <a:ln>
            <a:noFill/>
          </a:ln>
        </p:spPr>
        <p:txBody>
          <a:bodyPr spcFirstLastPara="1" wrap="square" lIns="82927" tIns="82927" rIns="82927" bIns="82927" anchor="t" anchorCtr="0">
            <a:spAutoFit/>
          </a:bodyPr>
          <a:lstStyle/>
          <a:p>
            <a:r>
              <a:rPr lang="en-US" sz="2358" i="1">
                <a:solidFill>
                  <a:srgbClr val="666666"/>
                </a:solidFill>
              </a:rPr>
              <a:t>Yongrui Qi &amp; Fadil Isamotu</a:t>
            </a:r>
            <a:endParaRPr sz="2358" i="1">
              <a:solidFill>
                <a:srgbClr val="666666"/>
              </a:solidFill>
            </a:endParaRPr>
          </a:p>
        </p:txBody>
      </p:sp>
      <p:sp>
        <p:nvSpPr>
          <p:cNvPr id="94" name="Google Shape;94;p15"/>
          <p:cNvSpPr txBox="1"/>
          <p:nvPr/>
        </p:nvSpPr>
        <p:spPr>
          <a:xfrm>
            <a:off x="1370539" y="2559188"/>
            <a:ext cx="6402900" cy="781616"/>
          </a:xfrm>
          <a:prstGeom prst="rect">
            <a:avLst/>
          </a:prstGeom>
          <a:noFill/>
          <a:ln>
            <a:noFill/>
          </a:ln>
        </p:spPr>
        <p:txBody>
          <a:bodyPr spcFirstLastPara="1" wrap="square" lIns="82927" tIns="82927" rIns="82927" bIns="82927" anchor="t" anchorCtr="0">
            <a:spAutoFit/>
          </a:bodyPr>
          <a:lstStyle/>
          <a:p>
            <a:pPr algn="ctr"/>
            <a:r>
              <a:rPr lang="en-US" sz="3991">
                <a:solidFill>
                  <a:schemeClr val="dk2"/>
                </a:solidFill>
              </a:rPr>
              <a:t>CD(GPT) vs. ED(BART)</a:t>
            </a:r>
            <a:endParaRPr sz="3991">
              <a:solidFill>
                <a:schemeClr val="dk2"/>
              </a:solidFill>
            </a:endParaRPr>
          </a:p>
        </p:txBody>
      </p:sp>
    </p:spTree>
    <p:extLst>
      <p:ext uri="{BB962C8B-B14F-4D97-AF65-F5344CB8AC3E}">
        <p14:creationId xmlns:p14="http://schemas.microsoft.com/office/powerpoint/2010/main" val="2552044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664669" y="1409345"/>
            <a:ext cx="7836954" cy="1700946"/>
          </a:xfrm>
          <a:prstGeom prst="rect">
            <a:avLst/>
          </a:prstGeom>
          <a:noFill/>
          <a:ln>
            <a:noFill/>
          </a:ln>
        </p:spPr>
        <p:txBody>
          <a:bodyPr spcFirstLastPara="1" wrap="square" lIns="0" tIns="0" rIns="0" bIns="0" anchor="ctr" anchorCtr="0">
            <a:noAutofit/>
          </a:bodyPr>
          <a:lstStyle/>
          <a:p>
            <a:pPr algn="ctr"/>
            <a:r>
              <a:rPr lang="en-US" sz="4445"/>
              <a:t>pretrained Only</a:t>
            </a:r>
            <a:endParaRPr sz="4445"/>
          </a:p>
        </p:txBody>
      </p:sp>
      <p:sp>
        <p:nvSpPr>
          <p:cNvPr id="3" name="Google Shape;56;p13">
            <a:extLst>
              <a:ext uri="{FF2B5EF4-FFF2-40B4-BE49-F238E27FC236}">
                <a16:creationId xmlns:a16="http://schemas.microsoft.com/office/drawing/2014/main" id="{D1FBF76A-69AF-BB2E-CB02-F74C7C6A8A54}"/>
              </a:ext>
            </a:extLst>
          </p:cNvPr>
          <p:cNvSpPr txBox="1"/>
          <p:nvPr/>
        </p:nvSpPr>
        <p:spPr>
          <a:xfrm>
            <a:off x="78218" y="4679145"/>
            <a:ext cx="3126300" cy="400200"/>
          </a:xfrm>
          <a:prstGeom prst="rect">
            <a:avLst/>
          </a:prstGeom>
          <a:noFill/>
          <a:ln>
            <a:noFill/>
          </a:ln>
        </p:spPr>
        <p:txBody>
          <a:bodyPr spcFirstLastPara="1" wrap="square" lIns="91425" tIns="91425" rIns="91425" bIns="91425" anchor="t" anchorCtr="0">
            <a:spAutoFit/>
          </a:bodyPr>
          <a:lstStyle/>
          <a:p>
            <a:pPr marL="0" lvl="0" indent="0" algn="l">
              <a:spcBef>
                <a:spcPts val="0"/>
              </a:spcBef>
              <a:spcAft>
                <a:spcPts val="0"/>
              </a:spcAft>
              <a:buNone/>
            </a:pPr>
            <a:r>
              <a:rPr lang="en"/>
              <a:t>👩🏽‍🔬: </a:t>
            </a:r>
            <a:r>
              <a:rPr lang="en" err="1"/>
              <a:t>Yongrui</a:t>
            </a:r>
            <a:r>
              <a:rPr lang="en"/>
              <a:t>, Fadil</a:t>
            </a:r>
            <a:endParaRPr lang="en-US"/>
          </a:p>
        </p:txBody>
      </p:sp>
    </p:spTree>
    <p:extLst>
      <p:ext uri="{BB962C8B-B14F-4D97-AF65-F5344CB8AC3E}">
        <p14:creationId xmlns:p14="http://schemas.microsoft.com/office/powerpoint/2010/main" val="291744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100118" y="147487"/>
            <a:ext cx="7415718" cy="858527"/>
          </a:xfrm>
          <a:prstGeom prst="rect">
            <a:avLst/>
          </a:prstGeom>
          <a:noFill/>
          <a:ln>
            <a:noFill/>
          </a:ln>
        </p:spPr>
        <p:txBody>
          <a:bodyPr spcFirstLastPara="1" wrap="square" lIns="0" tIns="0" rIns="0" bIns="0" anchor="ctr" anchorCtr="0">
            <a:noAutofit/>
          </a:bodyPr>
          <a:lstStyle/>
          <a:p>
            <a:r>
              <a:rPr lang="en-US" sz="3991" u="sng"/>
              <a:t>Mask Filling:</a:t>
            </a:r>
            <a:r>
              <a:rPr lang="en-US" sz="3991"/>
              <a:t> </a:t>
            </a:r>
            <a:r>
              <a:rPr lang="en-US" sz="2204">
                <a:solidFill>
                  <a:schemeClr val="dk1"/>
                </a:solidFill>
              </a:rPr>
              <a:t>Prompt → “The sun is &lt;mask&gt;. ” </a:t>
            </a:r>
            <a:endParaRPr sz="3991" u="sng"/>
          </a:p>
        </p:txBody>
      </p:sp>
      <p:sp>
        <p:nvSpPr>
          <p:cNvPr id="105" name="Google Shape;105;p17"/>
          <p:cNvSpPr txBox="1"/>
          <p:nvPr/>
        </p:nvSpPr>
        <p:spPr>
          <a:xfrm>
            <a:off x="207853" y="1267813"/>
            <a:ext cx="1436231" cy="494980"/>
          </a:xfrm>
          <a:prstGeom prst="rect">
            <a:avLst/>
          </a:prstGeom>
          <a:noFill/>
          <a:ln>
            <a:noFill/>
          </a:ln>
        </p:spPr>
        <p:txBody>
          <a:bodyPr spcFirstLastPara="1" wrap="square" lIns="0" tIns="0" rIns="0" bIns="0" anchor="t" anchorCtr="0">
            <a:noAutofit/>
          </a:bodyPr>
          <a:lstStyle/>
          <a:p>
            <a:pPr>
              <a:lnSpc>
                <a:spcPct val="80000"/>
              </a:lnSpc>
            </a:pPr>
            <a:r>
              <a:rPr lang="en-US" sz="3950" u="sng">
                <a:solidFill>
                  <a:schemeClr val="dk2"/>
                </a:solidFill>
              </a:rPr>
              <a:t>GPT3</a:t>
            </a:r>
            <a:endParaRPr sz="2204">
              <a:solidFill>
                <a:schemeClr val="dk2"/>
              </a:solidFill>
            </a:endParaRPr>
          </a:p>
          <a:p>
            <a:pPr>
              <a:lnSpc>
                <a:spcPct val="80000"/>
              </a:lnSpc>
            </a:pPr>
            <a:endParaRPr sz="2377">
              <a:solidFill>
                <a:schemeClr val="dk2"/>
              </a:solidFill>
            </a:endParaRPr>
          </a:p>
          <a:p>
            <a:pPr>
              <a:lnSpc>
                <a:spcPct val="80000"/>
              </a:lnSpc>
            </a:pPr>
            <a:endParaRPr sz="2377">
              <a:solidFill>
                <a:schemeClr val="dk2"/>
              </a:solidFill>
            </a:endParaRPr>
          </a:p>
        </p:txBody>
      </p:sp>
      <p:pic>
        <p:nvPicPr>
          <p:cNvPr id="106" name="Google Shape;106;p17"/>
          <p:cNvPicPr preferRelativeResize="0"/>
          <p:nvPr/>
        </p:nvPicPr>
        <p:blipFill rotWithShape="1">
          <a:blip r:embed="rId3">
            <a:alphaModFix/>
          </a:blip>
          <a:srcRect t="1765" b="1755"/>
          <a:stretch/>
        </p:blipFill>
        <p:spPr>
          <a:xfrm>
            <a:off x="139915" y="1823112"/>
            <a:ext cx="8642626" cy="3033169"/>
          </a:xfrm>
          <a:prstGeom prst="rect">
            <a:avLst/>
          </a:prstGeom>
          <a:noFill/>
          <a:ln>
            <a:noFill/>
          </a:ln>
        </p:spPr>
      </p:pic>
    </p:spTree>
    <p:extLst>
      <p:ext uri="{BB962C8B-B14F-4D97-AF65-F5344CB8AC3E}">
        <p14:creationId xmlns:p14="http://schemas.microsoft.com/office/powerpoint/2010/main" val="1962190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57316" y="205063"/>
            <a:ext cx="1426707" cy="533620"/>
          </a:xfrm>
          <a:prstGeom prst="rect">
            <a:avLst/>
          </a:prstGeom>
        </p:spPr>
        <p:txBody>
          <a:bodyPr spcFirstLastPara="1" wrap="square" lIns="0" tIns="0" rIns="0" bIns="0" anchor="ctr" anchorCtr="0">
            <a:normAutofit/>
          </a:bodyPr>
          <a:lstStyle/>
          <a:p>
            <a:r>
              <a:rPr lang="en-US" sz="3175" u="sng"/>
              <a:t>Result:</a:t>
            </a:r>
            <a:endParaRPr sz="3175" u="sng"/>
          </a:p>
        </p:txBody>
      </p:sp>
      <p:pic>
        <p:nvPicPr>
          <p:cNvPr id="126" name="Google Shape;126;p20"/>
          <p:cNvPicPr preferRelativeResize="0"/>
          <p:nvPr/>
        </p:nvPicPr>
        <p:blipFill>
          <a:blip r:embed="rId3">
            <a:alphaModFix/>
          </a:blip>
          <a:stretch>
            <a:fillRect/>
          </a:stretch>
        </p:blipFill>
        <p:spPr>
          <a:xfrm>
            <a:off x="411986" y="1173053"/>
            <a:ext cx="8320029" cy="3386761"/>
          </a:xfrm>
          <a:prstGeom prst="rect">
            <a:avLst/>
          </a:prstGeom>
          <a:noFill/>
          <a:ln>
            <a:noFill/>
          </a:ln>
        </p:spPr>
      </p:pic>
    </p:spTree>
    <p:extLst>
      <p:ext uri="{BB962C8B-B14F-4D97-AF65-F5344CB8AC3E}">
        <p14:creationId xmlns:p14="http://schemas.microsoft.com/office/powerpoint/2010/main" val="66980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F3FD-AE39-AE58-DE6B-26293002FBF0}"/>
              </a:ext>
            </a:extLst>
          </p:cNvPr>
          <p:cNvSpPr>
            <a:spLocks noGrp="1"/>
          </p:cNvSpPr>
          <p:nvPr>
            <p:ph type="title"/>
          </p:nvPr>
        </p:nvSpPr>
        <p:spPr/>
        <p:txBody>
          <a:bodyPr>
            <a:normAutofit fontScale="90000"/>
          </a:bodyPr>
          <a:lstStyle/>
          <a:p>
            <a:r>
              <a:rPr lang="en-US" dirty="0"/>
              <a:t>Week's prompt </a:t>
            </a:r>
          </a:p>
        </p:txBody>
      </p:sp>
      <p:sp>
        <p:nvSpPr>
          <p:cNvPr id="3" name="Text Placeholder 2">
            <a:extLst>
              <a:ext uri="{FF2B5EF4-FFF2-40B4-BE49-F238E27FC236}">
                <a16:creationId xmlns:a16="http://schemas.microsoft.com/office/drawing/2014/main" id="{0A0457E5-D147-B2CA-C493-641C091B0167}"/>
              </a:ext>
            </a:extLst>
          </p:cNvPr>
          <p:cNvSpPr>
            <a:spLocks noGrp="1"/>
          </p:cNvSpPr>
          <p:nvPr>
            <p:ph type="body" idx="1"/>
          </p:nvPr>
        </p:nvSpPr>
        <p:spPr/>
        <p:txBody>
          <a:bodyPr>
            <a:normAutofit/>
          </a:bodyPr>
          <a:lstStyle/>
          <a:p>
            <a:pPr marL="114300" indent="0">
              <a:lnSpc>
                <a:spcPct val="114999"/>
              </a:lnSpc>
              <a:buNone/>
            </a:pPr>
            <a:r>
              <a:rPr lang="en-US" sz="2800" dirty="0"/>
              <a:t>This would have been a much better paper if ____</a:t>
            </a:r>
          </a:p>
        </p:txBody>
      </p:sp>
      <p:sp>
        <p:nvSpPr>
          <p:cNvPr id="4" name="Text Placeholder 3">
            <a:extLst>
              <a:ext uri="{FF2B5EF4-FFF2-40B4-BE49-F238E27FC236}">
                <a16:creationId xmlns:a16="http://schemas.microsoft.com/office/drawing/2014/main" id="{E4F927B0-2F24-A0E6-D56D-AFF0FF134BF8}"/>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9201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t="1437" b="1427"/>
          <a:stretch/>
        </p:blipFill>
        <p:spPr>
          <a:xfrm>
            <a:off x="1815291" y="4530784"/>
            <a:ext cx="6313035" cy="363412"/>
          </a:xfrm>
          <a:prstGeom prst="rect">
            <a:avLst/>
          </a:prstGeom>
          <a:noFill/>
          <a:ln>
            <a:noFill/>
          </a:ln>
        </p:spPr>
      </p:pic>
      <p:pic>
        <p:nvPicPr>
          <p:cNvPr id="112" name="Google Shape;112;p18"/>
          <p:cNvPicPr preferRelativeResize="0"/>
          <p:nvPr/>
        </p:nvPicPr>
        <p:blipFill rotWithShape="1">
          <a:blip r:embed="rId4">
            <a:alphaModFix/>
          </a:blip>
          <a:srcRect l="1653" r="1653"/>
          <a:stretch/>
        </p:blipFill>
        <p:spPr>
          <a:xfrm>
            <a:off x="421704" y="779001"/>
            <a:ext cx="7706611" cy="3585474"/>
          </a:xfrm>
          <a:prstGeom prst="rect">
            <a:avLst/>
          </a:prstGeom>
          <a:noFill/>
          <a:ln>
            <a:noFill/>
          </a:ln>
        </p:spPr>
      </p:pic>
      <p:sp>
        <p:nvSpPr>
          <p:cNvPr id="113" name="Google Shape;113;p18"/>
          <p:cNvSpPr txBox="1"/>
          <p:nvPr/>
        </p:nvSpPr>
        <p:spPr>
          <a:xfrm>
            <a:off x="185041" y="124720"/>
            <a:ext cx="2130672" cy="642739"/>
          </a:xfrm>
          <a:prstGeom prst="rect">
            <a:avLst/>
          </a:prstGeom>
          <a:noFill/>
          <a:ln>
            <a:noFill/>
          </a:ln>
        </p:spPr>
        <p:txBody>
          <a:bodyPr spcFirstLastPara="1" wrap="square" lIns="0" tIns="0" rIns="0" bIns="0" anchor="ctr" anchorCtr="0">
            <a:noAutofit/>
          </a:bodyPr>
          <a:lstStyle/>
          <a:p>
            <a:pPr algn="ctr"/>
            <a:r>
              <a:rPr lang="en-US" sz="3991" u="sng">
                <a:solidFill>
                  <a:schemeClr val="dk2"/>
                </a:solidFill>
              </a:rPr>
              <a:t>BART </a:t>
            </a:r>
            <a:endParaRPr sz="3991" u="sng">
              <a:solidFill>
                <a:schemeClr val="dk2"/>
              </a:solidFill>
            </a:endParaRPr>
          </a:p>
        </p:txBody>
      </p:sp>
      <p:sp>
        <p:nvSpPr>
          <p:cNvPr id="114" name="Google Shape;114;p18"/>
          <p:cNvSpPr txBox="1">
            <a:spLocks noGrp="1"/>
          </p:cNvSpPr>
          <p:nvPr>
            <p:ph type="title"/>
          </p:nvPr>
        </p:nvSpPr>
        <p:spPr>
          <a:xfrm>
            <a:off x="421714" y="4481872"/>
            <a:ext cx="1445755" cy="461237"/>
          </a:xfrm>
          <a:prstGeom prst="rect">
            <a:avLst/>
          </a:prstGeom>
        </p:spPr>
        <p:txBody>
          <a:bodyPr spcFirstLastPara="1" wrap="square" lIns="0" tIns="0" rIns="0" bIns="0" anchor="ctr" anchorCtr="0">
            <a:normAutofit fontScale="90000"/>
          </a:bodyPr>
          <a:lstStyle/>
          <a:p>
            <a:r>
              <a:rPr lang="en-US" sz="3175" u="sng"/>
              <a:t>Result:</a:t>
            </a:r>
            <a:endParaRPr sz="3175" u="sng"/>
          </a:p>
        </p:txBody>
      </p:sp>
    </p:spTree>
    <p:extLst>
      <p:ext uri="{BB962C8B-B14F-4D97-AF65-F5344CB8AC3E}">
        <p14:creationId xmlns:p14="http://schemas.microsoft.com/office/powerpoint/2010/main" val="49773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60933" y="205063"/>
            <a:ext cx="9082975" cy="858527"/>
          </a:xfrm>
          <a:prstGeom prst="rect">
            <a:avLst/>
          </a:prstGeom>
        </p:spPr>
        <p:txBody>
          <a:bodyPr spcFirstLastPara="1" wrap="square" lIns="0" tIns="0" rIns="0" bIns="0" anchor="ctr" anchorCtr="0">
            <a:normAutofit fontScale="90000"/>
          </a:bodyPr>
          <a:lstStyle/>
          <a:p>
            <a:r>
              <a:rPr lang="en-US" sz="3991" u="sng"/>
              <a:t>Text Generation:</a:t>
            </a:r>
            <a:r>
              <a:rPr lang="en-US" sz="3991"/>
              <a:t> </a:t>
            </a:r>
            <a:r>
              <a:rPr lang="en-US" sz="1996">
                <a:solidFill>
                  <a:schemeClr val="dk1"/>
                </a:solidFill>
              </a:rPr>
              <a:t>Prompt→</a:t>
            </a:r>
            <a:r>
              <a:rPr lang="en-US" sz="1996"/>
              <a:t> </a:t>
            </a:r>
            <a:r>
              <a:rPr lang="en-US" sz="1996">
                <a:solidFill>
                  <a:schemeClr val="dk1"/>
                </a:solidFill>
              </a:rPr>
              <a:t>I enjoy walking with my cute dog, …</a:t>
            </a:r>
            <a:endParaRPr sz="1996" u="sng"/>
          </a:p>
        </p:txBody>
      </p:sp>
      <p:sp>
        <p:nvSpPr>
          <p:cNvPr id="132" name="Google Shape;132;p21"/>
          <p:cNvSpPr txBox="1">
            <a:spLocks noGrp="1"/>
          </p:cNvSpPr>
          <p:nvPr>
            <p:ph type="body" idx="1"/>
          </p:nvPr>
        </p:nvSpPr>
        <p:spPr>
          <a:xfrm>
            <a:off x="457316" y="1203299"/>
            <a:ext cx="8228530" cy="3516289"/>
          </a:xfrm>
          <a:prstGeom prst="rect">
            <a:avLst/>
          </a:prstGeom>
        </p:spPr>
        <p:txBody>
          <a:bodyPr spcFirstLastPara="1" wrap="square" lIns="0" tIns="0" rIns="0" bIns="0" anchor="t" anchorCtr="0">
            <a:normAutofit fontScale="85000" lnSpcReduction="10000"/>
          </a:bodyPr>
          <a:lstStyle/>
          <a:p>
            <a:pPr marL="0" indent="0"/>
            <a:r>
              <a:rPr lang="en-US" sz="1769" u="sng">
                <a:solidFill>
                  <a:schemeClr val="dk2"/>
                </a:solidFill>
              </a:rPr>
              <a:t>BART:</a:t>
            </a:r>
            <a:endParaRPr sz="1769" u="sng">
              <a:solidFill>
                <a:schemeClr val="dk2"/>
              </a:solidFill>
            </a:endParaRPr>
          </a:p>
          <a:p>
            <a:pPr marL="0" indent="0">
              <a:spcBef>
                <a:spcPts val="1179"/>
              </a:spcBef>
            </a:pPr>
            <a:r>
              <a:rPr lang="en-US" sz="1587">
                <a:solidFill>
                  <a:srgbClr val="D5D5D5"/>
                </a:solidFill>
                <a:highlight>
                  <a:srgbClr val="383838"/>
                </a:highlight>
                <a:latin typeface="Courier New"/>
                <a:ea typeface="Courier New"/>
                <a:cs typeface="Courier New"/>
                <a:sym typeface="Courier New"/>
              </a:rPr>
              <a:t>[{'generated_text': 'I enjoy walking with my cute dog, should should just should should shouldto shouldBar justERAJusttoBarBar justtoBar justBarBar'}]</a:t>
            </a:r>
            <a:endParaRPr sz="1587">
              <a:solidFill>
                <a:srgbClr val="D5D5D5"/>
              </a:solidFill>
              <a:highlight>
                <a:srgbClr val="383838"/>
              </a:highlight>
              <a:latin typeface="Courier New"/>
              <a:ea typeface="Courier New"/>
              <a:cs typeface="Courier New"/>
              <a:sym typeface="Courier New"/>
            </a:endParaRPr>
          </a:p>
          <a:p>
            <a:pPr marL="0" indent="0">
              <a:spcBef>
                <a:spcPts val="1179"/>
              </a:spcBef>
            </a:pPr>
            <a:endParaRPr sz="1225">
              <a:solidFill>
                <a:srgbClr val="D5D5D5"/>
              </a:solidFill>
              <a:highlight>
                <a:srgbClr val="383838"/>
              </a:highlight>
              <a:latin typeface="Courier New"/>
              <a:ea typeface="Courier New"/>
              <a:cs typeface="Courier New"/>
              <a:sym typeface="Courier New"/>
            </a:endParaRPr>
          </a:p>
          <a:p>
            <a:pPr marL="0" indent="0">
              <a:spcBef>
                <a:spcPts val="1179"/>
              </a:spcBef>
            </a:pPr>
            <a:r>
              <a:rPr lang="en-US" sz="1769" u="sng">
                <a:solidFill>
                  <a:schemeClr val="dk2"/>
                </a:solidFill>
                <a:highlight>
                  <a:schemeClr val="lt1"/>
                </a:highlight>
              </a:rPr>
              <a:t>GPT2:</a:t>
            </a:r>
            <a:endParaRPr sz="1769" u="sng">
              <a:solidFill>
                <a:schemeClr val="dk2"/>
              </a:solidFill>
              <a:highlight>
                <a:schemeClr val="lt1"/>
              </a:highlight>
            </a:endParaRPr>
          </a:p>
          <a:p>
            <a:pPr marL="0" indent="0">
              <a:spcBef>
                <a:spcPts val="1179"/>
              </a:spcBef>
            </a:pPr>
            <a:r>
              <a:rPr lang="en-US" sz="1595">
                <a:solidFill>
                  <a:srgbClr val="D5D5D5"/>
                </a:solidFill>
                <a:highlight>
                  <a:srgbClr val="383838"/>
                </a:highlight>
                <a:latin typeface="Courier New"/>
                <a:ea typeface="Courier New"/>
                <a:cs typeface="Courier New"/>
                <a:sym typeface="Courier New"/>
              </a:rPr>
              <a:t>[{'generated_text': 'I enjoy walking with my cute dog, which has a little tendency to bite my paws!"\n\n(Photos by David Evans Photography)'}]</a:t>
            </a:r>
            <a:endParaRPr sz="1595">
              <a:solidFill>
                <a:srgbClr val="D5D5D5"/>
              </a:solidFill>
              <a:highlight>
                <a:srgbClr val="383838"/>
              </a:highlight>
              <a:latin typeface="Courier New"/>
              <a:ea typeface="Courier New"/>
              <a:cs typeface="Courier New"/>
              <a:sym typeface="Courier New"/>
            </a:endParaRPr>
          </a:p>
          <a:p>
            <a:pPr marL="0" indent="0">
              <a:spcBef>
                <a:spcPts val="1179"/>
              </a:spcBef>
            </a:pPr>
            <a:endParaRPr sz="1595">
              <a:solidFill>
                <a:srgbClr val="D5D5D5"/>
              </a:solidFill>
              <a:highlight>
                <a:srgbClr val="383838"/>
              </a:highlight>
              <a:latin typeface="Courier New"/>
              <a:ea typeface="Courier New"/>
              <a:cs typeface="Courier New"/>
              <a:sym typeface="Courier New"/>
            </a:endParaRPr>
          </a:p>
          <a:p>
            <a:pPr marL="0" indent="0">
              <a:spcBef>
                <a:spcPts val="1179"/>
              </a:spcBef>
            </a:pPr>
            <a:r>
              <a:rPr lang="en-US" sz="1769" u="sng">
                <a:solidFill>
                  <a:schemeClr val="dk2"/>
                </a:solidFill>
                <a:highlight>
                  <a:schemeClr val="lt1"/>
                </a:highlight>
              </a:rPr>
              <a:t>GPT3:</a:t>
            </a:r>
            <a:endParaRPr sz="1769" u="sng">
              <a:solidFill>
                <a:schemeClr val="dk2"/>
              </a:solidFill>
              <a:highlight>
                <a:schemeClr val="lt1"/>
              </a:highlight>
            </a:endParaRPr>
          </a:p>
          <a:p>
            <a:pPr marL="0" indent="0">
              <a:spcBef>
                <a:spcPts val="1179"/>
              </a:spcBef>
            </a:pPr>
            <a:r>
              <a:rPr lang="en-US" sz="1595">
                <a:solidFill>
                  <a:srgbClr val="D5D5D5"/>
                </a:solidFill>
                <a:highlight>
                  <a:srgbClr val="383838"/>
                </a:highlight>
                <a:latin typeface="Courier New"/>
                <a:ea typeface="Courier New"/>
                <a:cs typeface="Courier New"/>
                <a:sym typeface="Courier New"/>
              </a:rPr>
              <a:t>[{'generated_text': 'I enjoy walking with my cute dog, because it relaxes me.'}]</a:t>
            </a:r>
            <a:endParaRPr sz="1769" u="sng">
              <a:solidFill>
                <a:schemeClr val="dk2"/>
              </a:solidFill>
              <a:highlight>
                <a:schemeClr val="lt1"/>
              </a:highlight>
            </a:endParaRPr>
          </a:p>
          <a:p>
            <a:pPr marL="0" indent="0">
              <a:spcBef>
                <a:spcPts val="1179"/>
              </a:spcBef>
              <a:spcAft>
                <a:spcPts val="1179"/>
              </a:spcAft>
            </a:pPr>
            <a:endParaRPr sz="1595">
              <a:solidFill>
                <a:srgbClr val="D5D5D5"/>
              </a:solidFill>
              <a:highlight>
                <a:srgbClr val="383838"/>
              </a:highlight>
              <a:latin typeface="Courier New"/>
              <a:ea typeface="Courier New"/>
              <a:cs typeface="Courier New"/>
              <a:sym typeface="Courier New"/>
            </a:endParaRPr>
          </a:p>
        </p:txBody>
      </p:sp>
    </p:spTree>
    <p:extLst>
      <p:ext uri="{BB962C8B-B14F-4D97-AF65-F5344CB8AC3E}">
        <p14:creationId xmlns:p14="http://schemas.microsoft.com/office/powerpoint/2010/main" val="4138094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p:nvPr/>
        </p:nvSpPr>
        <p:spPr>
          <a:xfrm>
            <a:off x="342596" y="2149562"/>
            <a:ext cx="8228530" cy="844377"/>
          </a:xfrm>
          <a:prstGeom prst="rect">
            <a:avLst/>
          </a:prstGeom>
          <a:noFill/>
          <a:ln>
            <a:noFill/>
          </a:ln>
        </p:spPr>
        <p:txBody>
          <a:bodyPr spcFirstLastPara="1" wrap="square" lIns="0" tIns="0" rIns="0" bIns="0" anchor="ctr" anchorCtr="0">
            <a:noAutofit/>
          </a:bodyPr>
          <a:lstStyle/>
          <a:p>
            <a:pPr algn="ctr"/>
            <a:r>
              <a:rPr lang="en-US" sz="4445"/>
              <a:t>After multitask finetuning</a:t>
            </a:r>
            <a:endParaRPr sz="4445"/>
          </a:p>
        </p:txBody>
      </p:sp>
    </p:spTree>
    <p:extLst>
      <p:ext uri="{BB962C8B-B14F-4D97-AF65-F5344CB8AC3E}">
        <p14:creationId xmlns:p14="http://schemas.microsoft.com/office/powerpoint/2010/main" val="3076826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457316" y="205067"/>
            <a:ext cx="8228530" cy="858527"/>
          </a:xfrm>
          <a:prstGeom prst="rect">
            <a:avLst/>
          </a:prstGeom>
        </p:spPr>
        <p:txBody>
          <a:bodyPr spcFirstLastPara="1" wrap="square" lIns="0" tIns="0" rIns="0" bIns="0" anchor="ctr" anchorCtr="0">
            <a:normAutofit/>
          </a:bodyPr>
          <a:lstStyle/>
          <a:p>
            <a:r>
              <a:rPr lang="en-US" sz="3991" u="sng"/>
              <a:t>Summarization:</a:t>
            </a:r>
            <a:r>
              <a:rPr lang="en-US" sz="3991"/>
              <a:t> </a:t>
            </a:r>
            <a:r>
              <a:rPr lang="en-US" sz="2177">
                <a:solidFill>
                  <a:schemeClr val="dk1"/>
                </a:solidFill>
              </a:rPr>
              <a:t>prompt’s word count = 327</a:t>
            </a:r>
            <a:endParaRPr sz="2177">
              <a:solidFill>
                <a:schemeClr val="dk1"/>
              </a:solidFill>
            </a:endParaRPr>
          </a:p>
        </p:txBody>
      </p:sp>
      <p:sp>
        <p:nvSpPr>
          <p:cNvPr id="143" name="Google Shape;143;p23"/>
          <p:cNvSpPr txBox="1">
            <a:spLocks noGrp="1"/>
          </p:cNvSpPr>
          <p:nvPr>
            <p:ph type="body" idx="1"/>
          </p:nvPr>
        </p:nvSpPr>
        <p:spPr>
          <a:xfrm>
            <a:off x="399877" y="1519272"/>
            <a:ext cx="8439420" cy="3451525"/>
          </a:xfrm>
          <a:prstGeom prst="rect">
            <a:avLst/>
          </a:prstGeom>
        </p:spPr>
        <p:txBody>
          <a:bodyPr spcFirstLastPara="1" wrap="square" lIns="0" tIns="0" rIns="0" bIns="0" anchor="t" anchorCtr="0">
            <a:noAutofit/>
          </a:bodyPr>
          <a:lstStyle/>
          <a:p>
            <a:pPr marL="0" indent="0">
              <a:lnSpc>
                <a:spcPct val="105000"/>
              </a:lnSpc>
              <a:spcAft>
                <a:spcPts val="1179"/>
              </a:spcAft>
              <a:buSzPts val="935"/>
            </a:pPr>
            <a:r>
              <a:rPr lang="en-US" sz="1170">
                <a:solidFill>
                  <a:schemeClr val="dk2"/>
                </a:solidFill>
              </a:rPr>
              <a:t>The early decades of the 21st century saw expansion across the university's institutions in both physical and population sizes. Notably, a planned 88-acre expansion to the medical campus began in 2013. Completed construction on the Homewood campus has included a new biomedical engineering building in the Johns Hopkins University Department of Biomedical Engineering, a new library, a new biology wing, an extensive renovation of the flagship Gilman Hall, and the reconstruction of the main university entrance. These years also brought about the rapid development of the university's professional schools of education and business. From 1999 until 2007, these disciplines had been joined within the School of Professional Studies in Business and Education (SPSBE), itself a reshuffling of several earlier ventures. The 2007 split, combined with new funding and leadership initiatives, has led to the simultaneous emergence of the Johns Hopkins School of Education and the Carey Business School. On November 18, 2018, it was announced that Michael Bloomberg would make a donation to his alma mater of $1.8 billion, marking the largest private donation in modern history to an institution of higher education and bringing Bloomberg's total contribution to the school in excess of $3.3 billion. Bloomberg's $1.8 billion gift allows the school to practice need-blind admission and meet the full financial need of admitted students. In January 2019, the university announced an agreement to purchase the Newseum, located at 555 Pennsylvania Ave. NW, in the heart of Washington, D.C., with plans to locate all of its D.C.-based graduate programs there. In an interview with The Atlantic, the president of Johns Hopkins stated that “the purchase is an opportunity to position the university, literally, to better contribute its expertise to national- and international-policy discussions.” In late 2019, the university's Coronavirus Research Center began tracking worldwide cases of the COVID-19 pandemic by compiling data from hundreds of sources around the world. This led to the university becoming one of the most cited sources for data about the pandemic.</a:t>
            </a:r>
            <a:endParaRPr sz="1170">
              <a:solidFill>
                <a:schemeClr val="dk2"/>
              </a:solidFill>
            </a:endParaRPr>
          </a:p>
        </p:txBody>
      </p:sp>
    </p:spTree>
    <p:extLst>
      <p:ext uri="{BB962C8B-B14F-4D97-AF65-F5344CB8AC3E}">
        <p14:creationId xmlns:p14="http://schemas.microsoft.com/office/powerpoint/2010/main" val="3152384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457316" y="205067"/>
            <a:ext cx="8228530" cy="858527"/>
          </a:xfrm>
          <a:prstGeom prst="rect">
            <a:avLst/>
          </a:prstGeom>
        </p:spPr>
        <p:txBody>
          <a:bodyPr spcFirstLastPara="1" wrap="square" lIns="0" tIns="0" rIns="0" bIns="0" anchor="ctr" anchorCtr="0">
            <a:normAutofit/>
          </a:bodyPr>
          <a:lstStyle/>
          <a:p>
            <a:r>
              <a:rPr lang="en-US" sz="3991" u="sng"/>
              <a:t>BART</a:t>
            </a:r>
            <a:endParaRPr sz="3991" u="sng"/>
          </a:p>
        </p:txBody>
      </p:sp>
      <p:sp>
        <p:nvSpPr>
          <p:cNvPr id="149" name="Google Shape;149;p24"/>
          <p:cNvSpPr txBox="1">
            <a:spLocks noGrp="1"/>
          </p:cNvSpPr>
          <p:nvPr>
            <p:ph type="body" idx="1"/>
          </p:nvPr>
        </p:nvSpPr>
        <p:spPr>
          <a:xfrm>
            <a:off x="457724" y="1903727"/>
            <a:ext cx="8228530" cy="1828623"/>
          </a:xfrm>
          <a:prstGeom prst="rect">
            <a:avLst/>
          </a:prstGeom>
        </p:spPr>
        <p:txBody>
          <a:bodyPr spcFirstLastPara="1" wrap="square" lIns="0" tIns="0" rIns="0" bIns="0" anchor="t" anchorCtr="0">
            <a:normAutofit fontScale="77500" lnSpcReduction="20000"/>
          </a:bodyPr>
          <a:lstStyle/>
          <a:p>
            <a:pPr marL="0" indent="0"/>
            <a:r>
              <a:rPr lang="en-US" sz="1950" u="sng">
                <a:solidFill>
                  <a:schemeClr val="dk1"/>
                </a:solidFill>
              </a:rPr>
              <a:t>Result:</a:t>
            </a:r>
            <a:r>
              <a:rPr lang="en-US" sz="1950">
                <a:solidFill>
                  <a:schemeClr val="dk1"/>
                </a:solidFill>
              </a:rPr>
              <a:t> Word count = 42</a:t>
            </a:r>
            <a:endParaRPr sz="1950">
              <a:solidFill>
                <a:schemeClr val="dk1"/>
              </a:solidFill>
            </a:endParaRPr>
          </a:p>
          <a:p>
            <a:pPr marL="0" indent="0">
              <a:spcBef>
                <a:spcPts val="1179"/>
              </a:spcBef>
            </a:pPr>
            <a:endParaRPr sz="1950">
              <a:solidFill>
                <a:srgbClr val="D5D5D5"/>
              </a:solidFill>
              <a:highlight>
                <a:srgbClr val="383838"/>
              </a:highlight>
              <a:latin typeface="Courier New"/>
              <a:ea typeface="Courier New"/>
              <a:cs typeface="Courier New"/>
              <a:sym typeface="Courier New"/>
            </a:endParaRPr>
          </a:p>
          <a:p>
            <a:pPr marL="0" indent="0">
              <a:spcBef>
                <a:spcPts val="1179"/>
              </a:spcBef>
              <a:spcAft>
                <a:spcPts val="1179"/>
              </a:spcAft>
            </a:pPr>
            <a:r>
              <a:rPr lang="en-US" sz="1950">
                <a:solidFill>
                  <a:srgbClr val="D5D5D5"/>
                </a:solidFill>
                <a:highlight>
                  <a:srgbClr val="383838"/>
                </a:highlight>
                <a:latin typeface="Courier New"/>
                <a:ea typeface="Courier New"/>
                <a:cs typeface="Courier New"/>
                <a:sym typeface="Courier New"/>
              </a:rPr>
              <a:t>The early decades of the 21st century saw expansion across the university's institutions. A planned 88-acre expansion to the medical campus began in 2013. In January 2019, the university announced an agreement to purchase the Newseum, located at 555 Pennsylvania Ave. NW.</a:t>
            </a:r>
            <a:endParaRPr sz="1950"/>
          </a:p>
        </p:txBody>
      </p:sp>
    </p:spTree>
    <p:extLst>
      <p:ext uri="{BB962C8B-B14F-4D97-AF65-F5344CB8AC3E}">
        <p14:creationId xmlns:p14="http://schemas.microsoft.com/office/powerpoint/2010/main" val="347869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4742" y="70751"/>
            <a:ext cx="1474599" cy="802471"/>
          </a:xfrm>
          <a:prstGeom prst="rect">
            <a:avLst/>
          </a:prstGeom>
        </p:spPr>
        <p:txBody>
          <a:bodyPr spcFirstLastPara="1" wrap="square" lIns="0" tIns="0" rIns="0" bIns="0" anchor="ctr" anchorCtr="0">
            <a:normAutofit/>
          </a:bodyPr>
          <a:lstStyle/>
          <a:p>
            <a:r>
              <a:rPr lang="en-US" sz="3991" u="sng">
                <a:latin typeface="Arial"/>
                <a:ea typeface="Arial"/>
                <a:cs typeface="Arial"/>
                <a:sym typeface="Arial"/>
              </a:rPr>
              <a:t>GPT2</a:t>
            </a:r>
            <a:endParaRPr sz="3991" u="sng">
              <a:latin typeface="Arial"/>
              <a:ea typeface="Arial"/>
              <a:cs typeface="Arial"/>
              <a:sym typeface="Arial"/>
            </a:endParaRPr>
          </a:p>
        </p:txBody>
      </p:sp>
      <p:sp>
        <p:nvSpPr>
          <p:cNvPr id="155" name="Google Shape;155;p25"/>
          <p:cNvSpPr txBox="1">
            <a:spLocks noGrp="1"/>
          </p:cNvSpPr>
          <p:nvPr>
            <p:ph type="body" idx="1"/>
          </p:nvPr>
        </p:nvSpPr>
        <p:spPr>
          <a:xfrm>
            <a:off x="85208" y="795085"/>
            <a:ext cx="8921731" cy="3974121"/>
          </a:xfrm>
          <a:prstGeom prst="rect">
            <a:avLst/>
          </a:prstGeom>
        </p:spPr>
        <p:txBody>
          <a:bodyPr spcFirstLastPara="1" wrap="square" lIns="0" tIns="0" rIns="0" bIns="0" anchor="t" anchorCtr="0">
            <a:noAutofit/>
          </a:bodyPr>
          <a:lstStyle/>
          <a:p>
            <a:pPr marL="0" indent="0"/>
            <a:r>
              <a:rPr lang="en-US" sz="1700" u="sng">
                <a:solidFill>
                  <a:schemeClr val="dk1"/>
                </a:solidFill>
              </a:rPr>
              <a:t>Result:</a:t>
            </a:r>
            <a:r>
              <a:rPr lang="en-US" sz="1700">
                <a:solidFill>
                  <a:schemeClr val="dk1"/>
                </a:solidFill>
              </a:rPr>
              <a:t> Word count = 148</a:t>
            </a:r>
            <a:endParaRPr lang="en-US" sz="1700">
              <a:solidFill>
                <a:schemeClr val="dk1"/>
              </a:solidFill>
              <a:highlight>
                <a:srgbClr val="383838"/>
              </a:highlight>
              <a:latin typeface="Courier New"/>
              <a:ea typeface="Courier New"/>
              <a:cs typeface="Courier New"/>
              <a:sym typeface="Courier New"/>
            </a:endParaRPr>
          </a:p>
          <a:p>
            <a:pPr marL="0" indent="0">
              <a:spcBef>
                <a:spcPts val="1179"/>
              </a:spcBef>
              <a:spcAft>
                <a:spcPts val="1179"/>
              </a:spcAft>
            </a:pPr>
            <a:r>
              <a:rPr lang="en-US" sz="1500">
                <a:solidFill>
                  <a:srgbClr val="D5D5D5"/>
                </a:solidFill>
                <a:highlight>
                  <a:srgbClr val="383838"/>
                </a:highlight>
                <a:latin typeface="Courier New"/>
                <a:ea typeface="Courier New"/>
                <a:cs typeface="Courier New"/>
                <a:sym typeface="Courier New"/>
              </a:rPr>
              <a:t>The early decades of the 21st century saw expansion across the university's institutions in both physical and population sizes. Notably, a planned 88-acre expansion to the medical campus began in 2013. Completed construction on the Homewood campus has included a new biomedical engineering building in the Johns Hopkins University Department of Biomedical Engineering, a new library, a new biology wing, an extensive renovation of the flagship Gilman Hall, and the reconstruction of the main university entrance. These years also brought about the rapid development of the university's professional schools of education and business. From 1999 until 2007, these disciplines had been joined within the School of Professional Studies in Business and Education (SPSBE), itself a reshuffling of several earlier ventures. The 2007 split, combined with new funding and leadership initiatives, has led to the simultaneous emergence of the Johns Hopkins School of Education and the Carey Business School….</a:t>
            </a:r>
            <a:endParaRPr lang="en-US" sz="1500"/>
          </a:p>
        </p:txBody>
      </p:sp>
    </p:spTree>
    <p:extLst>
      <p:ext uri="{BB962C8B-B14F-4D97-AF65-F5344CB8AC3E}">
        <p14:creationId xmlns:p14="http://schemas.microsoft.com/office/powerpoint/2010/main" val="51279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457316" y="205062"/>
            <a:ext cx="1397862" cy="840840"/>
          </a:xfrm>
          <a:prstGeom prst="rect">
            <a:avLst/>
          </a:prstGeom>
        </p:spPr>
        <p:txBody>
          <a:bodyPr spcFirstLastPara="1" wrap="square" lIns="0" tIns="0" rIns="0" bIns="0" anchor="ctr" anchorCtr="0">
            <a:normAutofit/>
          </a:bodyPr>
          <a:lstStyle/>
          <a:p>
            <a:r>
              <a:rPr lang="en-US" sz="3991" u="sng">
                <a:latin typeface="Arial"/>
                <a:ea typeface="Arial"/>
                <a:cs typeface="Arial"/>
                <a:sym typeface="Arial"/>
              </a:rPr>
              <a:t>GPT3</a:t>
            </a:r>
            <a:endParaRPr sz="3991" u="sng">
              <a:latin typeface="Arial"/>
              <a:ea typeface="Arial"/>
              <a:cs typeface="Arial"/>
              <a:sym typeface="Arial"/>
            </a:endParaRPr>
          </a:p>
        </p:txBody>
      </p:sp>
      <p:sp>
        <p:nvSpPr>
          <p:cNvPr id="161" name="Google Shape;161;p26"/>
          <p:cNvSpPr txBox="1">
            <a:spLocks noGrp="1"/>
          </p:cNvSpPr>
          <p:nvPr>
            <p:ph type="body" idx="1"/>
          </p:nvPr>
        </p:nvSpPr>
        <p:spPr>
          <a:xfrm>
            <a:off x="457316" y="1203299"/>
            <a:ext cx="8228530" cy="2982669"/>
          </a:xfrm>
          <a:prstGeom prst="rect">
            <a:avLst/>
          </a:prstGeom>
        </p:spPr>
        <p:txBody>
          <a:bodyPr spcFirstLastPara="1" wrap="square" lIns="0" tIns="0" rIns="0" bIns="0" anchor="t" anchorCtr="0">
            <a:normAutofit/>
          </a:bodyPr>
          <a:lstStyle/>
          <a:p>
            <a:pPr marL="0" indent="0">
              <a:lnSpc>
                <a:spcPct val="120000"/>
              </a:lnSpc>
            </a:pPr>
            <a:r>
              <a:rPr lang="en-US" sz="1950" u="sng">
                <a:solidFill>
                  <a:schemeClr val="dk1"/>
                </a:solidFill>
              </a:rPr>
              <a:t>Result:</a:t>
            </a:r>
            <a:r>
              <a:rPr lang="en-US" sz="1950">
                <a:solidFill>
                  <a:schemeClr val="dk1"/>
                </a:solidFill>
              </a:rPr>
              <a:t> Word count = 43</a:t>
            </a:r>
            <a:endParaRPr sz="1225">
              <a:solidFill>
                <a:srgbClr val="D5D5D5"/>
              </a:solidFill>
              <a:highlight>
                <a:srgbClr val="383838"/>
              </a:highlight>
              <a:latin typeface="Courier New"/>
              <a:ea typeface="Courier New"/>
              <a:cs typeface="Courier New"/>
              <a:sym typeface="Courier New"/>
            </a:endParaRPr>
          </a:p>
          <a:p>
            <a:pPr marL="0" indent="0">
              <a:lnSpc>
                <a:spcPct val="120000"/>
              </a:lnSpc>
              <a:spcBef>
                <a:spcPts val="1179"/>
              </a:spcBef>
            </a:pPr>
            <a:endParaRPr sz="1225">
              <a:solidFill>
                <a:srgbClr val="D5D5D5"/>
              </a:solidFill>
              <a:highlight>
                <a:srgbClr val="383838"/>
              </a:highlight>
              <a:latin typeface="Courier New"/>
              <a:ea typeface="Courier New"/>
              <a:cs typeface="Courier New"/>
              <a:sym typeface="Courier New"/>
            </a:endParaRPr>
          </a:p>
          <a:p>
            <a:pPr marL="0" indent="0">
              <a:lnSpc>
                <a:spcPct val="120000"/>
              </a:lnSpc>
              <a:spcBef>
                <a:spcPts val="1179"/>
              </a:spcBef>
            </a:pPr>
            <a:endParaRPr sz="1225">
              <a:solidFill>
                <a:srgbClr val="D5D5D5"/>
              </a:solidFill>
              <a:highlight>
                <a:srgbClr val="383838"/>
              </a:highlight>
              <a:latin typeface="Courier New"/>
              <a:ea typeface="Courier New"/>
              <a:cs typeface="Courier New"/>
              <a:sym typeface="Courier New"/>
            </a:endParaRPr>
          </a:p>
          <a:p>
            <a:pPr marL="0" indent="0">
              <a:lnSpc>
                <a:spcPct val="120000"/>
              </a:lnSpc>
              <a:spcBef>
                <a:spcPts val="1179"/>
              </a:spcBef>
            </a:pPr>
            <a:endParaRPr sz="1225">
              <a:solidFill>
                <a:srgbClr val="D5D5D5"/>
              </a:solidFill>
              <a:highlight>
                <a:srgbClr val="383838"/>
              </a:highlight>
              <a:latin typeface="Courier New"/>
              <a:ea typeface="Courier New"/>
              <a:cs typeface="Courier New"/>
              <a:sym typeface="Courier New"/>
            </a:endParaRPr>
          </a:p>
          <a:p>
            <a:pPr marL="0" indent="0">
              <a:lnSpc>
                <a:spcPct val="120000"/>
              </a:lnSpc>
              <a:spcBef>
                <a:spcPts val="1179"/>
              </a:spcBef>
              <a:spcAft>
                <a:spcPts val="1179"/>
              </a:spcAft>
            </a:pPr>
            <a:r>
              <a:rPr lang="en-US" sz="1225">
                <a:solidFill>
                  <a:srgbClr val="D5D5D5"/>
                </a:solidFill>
                <a:highlight>
                  <a:srgbClr val="383838"/>
                </a:highlight>
                <a:latin typeface="Courier New"/>
                <a:ea typeface="Courier New"/>
                <a:cs typeface="Courier New"/>
                <a:sym typeface="Courier New"/>
              </a:rPr>
              <a:t>Johns Hopkins University is a private research university in Baltimore, Maryland. Founded in 1876, the university was named for its first benefactor, the American entrepreneur, abolitionist, and philanthropist Johns Hopkins. His $7 million bequest (approximately $144.5 million in today's dollars)—of which half</a:t>
            </a:r>
            <a:endParaRPr sz="1497"/>
          </a:p>
        </p:txBody>
      </p:sp>
    </p:spTree>
    <p:extLst>
      <p:ext uri="{BB962C8B-B14F-4D97-AF65-F5344CB8AC3E}">
        <p14:creationId xmlns:p14="http://schemas.microsoft.com/office/powerpoint/2010/main" val="2984761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Archaeologist</a:t>
            </a:r>
            <a:endParaRPr lang="en-US"/>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a:lnSpc>
                <a:spcPct val="114999"/>
              </a:lnSpc>
              <a:spcBef>
                <a:spcPts val="0"/>
              </a:spcBef>
              <a:spcAft>
                <a:spcPts val="1200"/>
              </a:spcAft>
              <a:buNone/>
            </a:pPr>
            <a:r>
              <a:rPr lang="en-US" dirty="0"/>
              <a:t>Putting things in the context of the literature … </a:t>
            </a:r>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dirty="0"/>
              <a:t>🏺: Haoyue, Ha</a:t>
            </a:r>
            <a:endParaRPr dirty="0"/>
          </a:p>
        </p:txBody>
      </p:sp>
      <p:sp>
        <p:nvSpPr>
          <p:cNvPr id="2" name="TextBox 1">
            <a:extLst>
              <a:ext uri="{FF2B5EF4-FFF2-40B4-BE49-F238E27FC236}">
                <a16:creationId xmlns:a16="http://schemas.microsoft.com/office/drawing/2014/main" id="{B10B39C5-49CF-A7E9-01AA-CC80DA4FD4C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F790107F-A03C-E1D1-DE3D-DB461265D860}"/>
              </a:ext>
            </a:extLst>
          </p:cNvPr>
          <p:cNvSpPr txBox="1"/>
          <p:nvPr/>
        </p:nvSpPr>
        <p:spPr>
          <a:xfrm>
            <a:off x="5374887" y="29564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1530069faa2_0_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Large Language Models in zero-shot generalization overview</a:t>
            </a:r>
            <a:endParaRPr/>
          </a:p>
        </p:txBody>
      </p:sp>
      <p:sp>
        <p:nvSpPr>
          <p:cNvPr id="66" name="Google Shape;66;g1530069faa2_0_5"/>
          <p:cNvSpPr txBox="1">
            <a:spLocks noGrp="1"/>
          </p:cNvSpPr>
          <p:nvPr>
            <p:ph type="body" idx="1"/>
          </p:nvPr>
        </p:nvSpPr>
        <p:spPr>
          <a:xfrm>
            <a:off x="311700" y="1152475"/>
            <a:ext cx="8520600" cy="354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Overview components of </a:t>
            </a:r>
            <a:r>
              <a:rPr lang="en">
                <a:solidFill>
                  <a:schemeClr val="accent1"/>
                </a:solidFill>
              </a:rPr>
              <a:t>Large</a:t>
            </a:r>
            <a:r>
              <a:rPr lang="en"/>
              <a:t> </a:t>
            </a:r>
            <a:r>
              <a:rPr lang="en">
                <a:solidFill>
                  <a:schemeClr val="accent1"/>
                </a:solidFill>
              </a:rPr>
              <a:t>Language Models (LLM)</a:t>
            </a:r>
            <a:r>
              <a:rPr lang="en"/>
              <a:t> in </a:t>
            </a:r>
            <a:r>
              <a:rPr lang="en">
                <a:solidFill>
                  <a:schemeClr val="accent1"/>
                </a:solidFill>
              </a:rPr>
              <a:t>zero-shot generalization</a:t>
            </a:r>
            <a:r>
              <a:rPr lang="en"/>
              <a:t>:</a:t>
            </a:r>
            <a:endParaRPr/>
          </a:p>
          <a:p>
            <a:pPr marL="457200" lvl="0" indent="-342900" algn="l" rtl="0">
              <a:spcBef>
                <a:spcPts val="0"/>
              </a:spcBef>
              <a:spcAft>
                <a:spcPts val="0"/>
              </a:spcAft>
              <a:buSzPts val="1800"/>
              <a:buChar char="-"/>
            </a:pPr>
            <a:r>
              <a:rPr lang="en">
                <a:solidFill>
                  <a:schemeClr val="accent1"/>
                </a:solidFill>
              </a:rPr>
              <a:t>Pretraining Objective</a:t>
            </a:r>
            <a:r>
              <a:rPr lang="en"/>
              <a:t>: Self-supervised training technique for LLM</a:t>
            </a:r>
            <a:endParaRPr/>
          </a:p>
          <a:p>
            <a:pPr marL="457200" lvl="0" indent="-342900" algn="l" rtl="0">
              <a:spcBef>
                <a:spcPts val="0"/>
              </a:spcBef>
              <a:spcAft>
                <a:spcPts val="0"/>
              </a:spcAft>
              <a:buSzPts val="1800"/>
              <a:buChar char="-"/>
            </a:pPr>
            <a:r>
              <a:rPr lang="en">
                <a:solidFill>
                  <a:schemeClr val="accent1"/>
                </a:solidFill>
              </a:rPr>
              <a:t>Architecture</a:t>
            </a:r>
            <a:r>
              <a:rPr lang="en"/>
              <a:t>: Backbone corresponds to objective</a:t>
            </a:r>
            <a:endParaRPr/>
          </a:p>
          <a:p>
            <a:pPr marL="457200" lvl="0" indent="-342900" algn="l" rtl="0">
              <a:spcBef>
                <a:spcPts val="0"/>
              </a:spcBef>
              <a:spcAft>
                <a:spcPts val="0"/>
              </a:spcAft>
              <a:buSzPts val="1800"/>
              <a:buChar char="-"/>
            </a:pPr>
            <a:r>
              <a:rPr lang="en">
                <a:solidFill>
                  <a:schemeClr val="accent1"/>
                </a:solidFill>
              </a:rPr>
              <a:t>Adaptation</a:t>
            </a:r>
            <a:r>
              <a:rPr lang="en"/>
              <a:t>: Add pretraining data after casting/converting architecture</a:t>
            </a:r>
            <a:endParaRPr/>
          </a:p>
          <a:p>
            <a:pPr marL="457200" lvl="0" indent="-342900" algn="l" rtl="0">
              <a:spcBef>
                <a:spcPts val="0"/>
              </a:spcBef>
              <a:spcAft>
                <a:spcPts val="0"/>
              </a:spcAft>
              <a:buSzPts val="1800"/>
              <a:buChar char="-"/>
            </a:pPr>
            <a:r>
              <a:rPr lang="en">
                <a:solidFill>
                  <a:schemeClr val="accent1"/>
                </a:solidFill>
              </a:rPr>
              <a:t>Fine-tuning</a:t>
            </a:r>
            <a:r>
              <a:rPr lang="en"/>
              <a:t>: Update model parameter</a:t>
            </a:r>
            <a:endParaRPr/>
          </a:p>
          <a:p>
            <a:pPr marL="457200" lvl="0" indent="-342900" algn="l" rtl="0">
              <a:spcBef>
                <a:spcPts val="0"/>
              </a:spcBef>
              <a:spcAft>
                <a:spcPts val="0"/>
              </a:spcAft>
              <a:buSzPts val="1800"/>
              <a:buChar char="-"/>
            </a:pPr>
            <a:r>
              <a:rPr lang="en">
                <a:solidFill>
                  <a:schemeClr val="accent1"/>
                </a:solidFill>
              </a:rPr>
              <a:t>Evaluation</a:t>
            </a:r>
            <a:r>
              <a:rPr lang="en"/>
              <a:t>: Evaluate zero-shot generalization</a:t>
            </a:r>
            <a:endParaRPr/>
          </a:p>
          <a:p>
            <a:pPr marL="457200" lvl="0" indent="-342900" algn="l" rtl="0">
              <a:spcBef>
                <a:spcPts val="0"/>
              </a:spcBef>
              <a:spcAft>
                <a:spcPts val="0"/>
              </a:spcAft>
              <a:buSzPts val="1800"/>
              <a:buChar char="-"/>
            </a:pPr>
            <a:r>
              <a:rPr lang="en"/>
              <a:t>=&gt; </a:t>
            </a:r>
            <a:r>
              <a:rPr lang="en" b="1"/>
              <a:t>Relationship</a:t>
            </a:r>
            <a:r>
              <a:rPr lang="en"/>
              <a:t> between </a:t>
            </a:r>
            <a:r>
              <a:rPr lang="en" b="1"/>
              <a:t>components</a:t>
            </a:r>
            <a:r>
              <a:rPr lang="en"/>
              <a:t> </a:t>
            </a:r>
            <a:r>
              <a:rPr lang="en" b="1"/>
              <a:t>matters</a:t>
            </a:r>
            <a:r>
              <a:rPr lang="en"/>
              <a:t> in generalization </a:t>
            </a:r>
            <a:r>
              <a:rPr lang="en" b="1"/>
              <a:t>evaluation</a:t>
            </a:r>
            <a:r>
              <a:rPr lang="en"/>
              <a:t>!</a:t>
            </a:r>
            <a:endParaRPr/>
          </a:p>
        </p:txBody>
      </p:sp>
      <p:sp>
        <p:nvSpPr>
          <p:cNvPr id="67" name="Google Shape;67;g1530069faa2_0_5"/>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pic>
        <p:nvPicPr>
          <p:cNvPr id="68" name="Google Shape;68;g1530069faa2_0_5"/>
          <p:cNvPicPr preferRelativeResize="0"/>
          <p:nvPr/>
        </p:nvPicPr>
        <p:blipFill>
          <a:blip r:embed="rId3">
            <a:alphaModFix/>
          </a:blip>
          <a:stretch>
            <a:fillRect/>
          </a:stretch>
        </p:blipFill>
        <p:spPr>
          <a:xfrm>
            <a:off x="2333875" y="3527100"/>
            <a:ext cx="4476250" cy="1374600"/>
          </a:xfrm>
          <a:prstGeom prst="rect">
            <a:avLst/>
          </a:prstGeom>
          <a:noFill/>
          <a:ln>
            <a:noFill/>
          </a:ln>
        </p:spPr>
      </p:pic>
      <p:sp>
        <p:nvSpPr>
          <p:cNvPr id="69" name="Google Shape;69;g1530069faa2_0_5"/>
          <p:cNvSpPr txBox="1"/>
          <p:nvPr/>
        </p:nvSpPr>
        <p:spPr>
          <a:xfrm>
            <a:off x="1791425" y="4830825"/>
            <a:ext cx="6022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latin typeface="Corbel"/>
                <a:ea typeface="Corbel"/>
                <a:cs typeface="Corbel"/>
                <a:sym typeface="Corbel"/>
              </a:rPr>
              <a:t>Wang et. al., 2022: What Language Model Architecture and Pretraining Objective Work Best for Zero-Shot Generalization?</a:t>
            </a:r>
            <a:endParaRPr sz="900" i="1">
              <a:latin typeface="Corbel"/>
              <a:ea typeface="Corbel"/>
              <a:cs typeface="Corbel"/>
              <a:sym typeface="Corbe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Prior works</a:t>
            </a:r>
            <a:endParaRPr/>
          </a:p>
        </p:txBody>
      </p:sp>
      <p:sp>
        <p:nvSpPr>
          <p:cNvPr id="75" name="Google Shape;75;p3"/>
          <p:cNvSpPr txBox="1">
            <a:spLocks noGrp="1"/>
          </p:cNvSpPr>
          <p:nvPr>
            <p:ph type="body" idx="1"/>
          </p:nvPr>
        </p:nvSpPr>
        <p:spPr>
          <a:xfrm>
            <a:off x="311700" y="1152475"/>
            <a:ext cx="8520600" cy="3650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Raffel et. al., 2020: shows that encoder-decoder models outperform decoder-only LLMs for </a:t>
            </a:r>
            <a:r>
              <a:rPr lang="en" b="1"/>
              <a:t>transfer learning</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Sanh et. al., 2021: concludes </a:t>
            </a:r>
            <a:r>
              <a:rPr lang="en" b="1"/>
              <a:t>multitask finetuned</a:t>
            </a:r>
            <a:r>
              <a:rPr lang="en"/>
              <a:t> encoder-decoder LLM outperforms decoder-only models on zero-shot generalization</a:t>
            </a:r>
            <a:endParaRPr/>
          </a:p>
          <a:p>
            <a:pPr marL="457200" lvl="0" indent="-342900" algn="l" rtl="0">
              <a:spcBef>
                <a:spcPts val="0"/>
              </a:spcBef>
              <a:spcAft>
                <a:spcPts val="0"/>
              </a:spcAft>
              <a:buSzPts val="1800"/>
              <a:buChar char="-"/>
            </a:pPr>
            <a:r>
              <a:rPr lang="en"/>
              <a:t>etc.</a:t>
            </a:r>
            <a:endParaRPr/>
          </a:p>
          <a:p>
            <a:pPr marL="0" lvl="0" indent="0" algn="l" rtl="0">
              <a:spcBef>
                <a:spcPts val="0"/>
              </a:spcBef>
              <a:spcAft>
                <a:spcPts val="0"/>
              </a:spcAft>
              <a:buNone/>
            </a:pPr>
            <a:r>
              <a:rPr lang="en">
                <a:solidFill>
                  <a:srgbClr val="FF0000"/>
                </a:solidFill>
              </a:rPr>
              <a:t>Problem</a:t>
            </a:r>
            <a:r>
              <a:rPr lang="en"/>
              <a:t>: Prior works only consider a </a:t>
            </a:r>
            <a:r>
              <a:rPr lang="en">
                <a:solidFill>
                  <a:srgbClr val="FF0000"/>
                </a:solidFill>
              </a:rPr>
              <a:t>small part</a:t>
            </a:r>
            <a:r>
              <a:rPr lang="en"/>
              <a:t> of the picture =&gt; </a:t>
            </a:r>
            <a:r>
              <a:rPr lang="en">
                <a:solidFill>
                  <a:srgbClr val="FF0000"/>
                </a:solidFill>
              </a:rPr>
              <a:t>Unfair</a:t>
            </a:r>
            <a:r>
              <a:rPr lang="en"/>
              <a:t> </a:t>
            </a:r>
            <a:r>
              <a:rPr lang="en">
                <a:solidFill>
                  <a:srgbClr val="FF0000"/>
                </a:solidFill>
              </a:rPr>
              <a:t>comparison</a:t>
            </a:r>
            <a:endParaRPr>
              <a:solidFill>
                <a:srgbClr val="FF0000"/>
              </a:solidFill>
            </a:endParaRPr>
          </a:p>
          <a:p>
            <a:pPr marL="0" lvl="0" indent="0" algn="l" rtl="0">
              <a:spcBef>
                <a:spcPts val="0"/>
              </a:spcBef>
              <a:spcAft>
                <a:spcPts val="0"/>
              </a:spcAft>
              <a:buNone/>
            </a:pPr>
            <a:r>
              <a:rPr lang="en" b="1">
                <a:solidFill>
                  <a:srgbClr val="38761D"/>
                </a:solidFill>
              </a:rPr>
              <a:t>Motivation</a:t>
            </a:r>
            <a:r>
              <a:rPr lang="en"/>
              <a:t>: What we need is </a:t>
            </a:r>
            <a:r>
              <a:rPr lang="en" b="1"/>
              <a:t>results</a:t>
            </a:r>
            <a:r>
              <a:rPr lang="en"/>
              <a:t> on </a:t>
            </a:r>
            <a:r>
              <a:rPr lang="en" b="1"/>
              <a:t>all possible paths</a:t>
            </a:r>
            <a:r>
              <a:rPr lang="en"/>
              <a:t> of this </a:t>
            </a:r>
            <a:r>
              <a:rPr lang="en" b="1"/>
              <a:t>directed graph!</a:t>
            </a:r>
            <a:endParaRPr b="1"/>
          </a:p>
        </p:txBody>
      </p:sp>
      <p:pic>
        <p:nvPicPr>
          <p:cNvPr id="76" name="Google Shape;76;p3"/>
          <p:cNvPicPr preferRelativeResize="0"/>
          <p:nvPr/>
        </p:nvPicPr>
        <p:blipFill>
          <a:blip r:embed="rId3">
            <a:alphaModFix/>
          </a:blip>
          <a:stretch>
            <a:fillRect/>
          </a:stretch>
        </p:blipFill>
        <p:spPr>
          <a:xfrm>
            <a:off x="616550" y="1877200"/>
            <a:ext cx="3876618" cy="1364074"/>
          </a:xfrm>
          <a:prstGeom prst="rect">
            <a:avLst/>
          </a:prstGeom>
          <a:noFill/>
          <a:ln>
            <a:noFill/>
          </a:ln>
        </p:spPr>
      </p:pic>
      <p:pic>
        <p:nvPicPr>
          <p:cNvPr id="77" name="Google Shape;77;p3"/>
          <p:cNvPicPr preferRelativeResize="0"/>
          <p:nvPr/>
        </p:nvPicPr>
        <p:blipFill>
          <a:blip r:embed="rId4">
            <a:alphaModFix/>
          </a:blip>
          <a:stretch>
            <a:fillRect/>
          </a:stretch>
        </p:blipFill>
        <p:spPr>
          <a:xfrm>
            <a:off x="4708388" y="1877201"/>
            <a:ext cx="3876636" cy="1364074"/>
          </a:xfrm>
          <a:prstGeom prst="rect">
            <a:avLst/>
          </a:prstGeom>
          <a:noFill/>
          <a:ln>
            <a:noFill/>
          </a:ln>
        </p:spPr>
      </p:pic>
      <p:sp>
        <p:nvSpPr>
          <p:cNvPr id="78" name="Google Shape;78;p3"/>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sp>
        <p:nvSpPr>
          <p:cNvPr id="79" name="Google Shape;79;p3"/>
          <p:cNvSpPr txBox="1"/>
          <p:nvPr/>
        </p:nvSpPr>
        <p:spPr>
          <a:xfrm>
            <a:off x="0" y="1839650"/>
            <a:ext cx="6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1"/>
                </a:solidFill>
                <a:latin typeface="Corbel"/>
                <a:ea typeface="Corbel"/>
                <a:cs typeface="Corbel"/>
                <a:sym typeface="Corbel"/>
              </a:rPr>
              <a:t>Raffel</a:t>
            </a:r>
            <a:endParaRPr>
              <a:solidFill>
                <a:schemeClr val="accent1"/>
              </a:solidFill>
              <a:latin typeface="Corbel"/>
              <a:ea typeface="Corbel"/>
              <a:cs typeface="Corbel"/>
              <a:sym typeface="Corbel"/>
            </a:endParaRPr>
          </a:p>
        </p:txBody>
      </p:sp>
      <p:sp>
        <p:nvSpPr>
          <p:cNvPr id="80" name="Google Shape;80;p3"/>
          <p:cNvSpPr txBox="1"/>
          <p:nvPr/>
        </p:nvSpPr>
        <p:spPr>
          <a:xfrm>
            <a:off x="8585025" y="1839650"/>
            <a:ext cx="5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Corbel"/>
                <a:ea typeface="Corbel"/>
                <a:cs typeface="Corbel"/>
                <a:sym typeface="Corbel"/>
              </a:rPr>
              <a:t>Sanh</a:t>
            </a:r>
            <a:endParaRPr>
              <a:solidFill>
                <a:srgbClr val="FF0000"/>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263350" y="3860125"/>
            <a:ext cx="46173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accent1"/>
                </a:solidFill>
                <a:latin typeface="Calibri"/>
                <a:ea typeface="Calibri"/>
                <a:cs typeface="Calibri"/>
                <a:sym typeface="Calibri"/>
              </a:rPr>
              <a:t>By: Ayo Ajayi and Muhannad Muzammil Godil</a:t>
            </a:r>
            <a:endParaRPr sz="1800">
              <a:solidFill>
                <a:schemeClr val="accent1"/>
              </a:solidFill>
              <a:latin typeface="Calibri"/>
              <a:ea typeface="Calibri"/>
              <a:cs typeface="Calibri"/>
              <a:sym typeface="Calibri"/>
            </a:endParaRPr>
          </a:p>
        </p:txBody>
      </p:sp>
      <p:pic>
        <p:nvPicPr>
          <p:cNvPr id="55" name="Google Shape;55;p13"/>
          <p:cNvPicPr preferRelativeResize="0"/>
          <p:nvPr/>
        </p:nvPicPr>
        <p:blipFill>
          <a:blip r:embed="rId3">
            <a:alphaModFix/>
          </a:blip>
          <a:stretch>
            <a:fillRect/>
          </a:stretch>
        </p:blipFill>
        <p:spPr>
          <a:xfrm>
            <a:off x="415013" y="1247674"/>
            <a:ext cx="7898175" cy="2130975"/>
          </a:xfrm>
          <a:prstGeom prst="rect">
            <a:avLst/>
          </a:prstGeom>
          <a:noFill/>
          <a:ln>
            <a:noFill/>
          </a:ln>
        </p:spPr>
      </p:pic>
      <p:sp>
        <p:nvSpPr>
          <p:cNvPr id="2" name="Google Shape;67;p14">
            <a:extLst>
              <a:ext uri="{FF2B5EF4-FFF2-40B4-BE49-F238E27FC236}">
                <a16:creationId xmlns:a16="http://schemas.microsoft.com/office/drawing/2014/main" id="{9B9CE4F7-D7EA-8197-F77C-9244DFE4A22B}"/>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Wang’s finding</a:t>
            </a:r>
            <a:endParaRPr/>
          </a:p>
        </p:txBody>
      </p:sp>
      <p:sp>
        <p:nvSpPr>
          <p:cNvPr id="86" name="Google Shape;86;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a:t>Wang et. al., 2022: What Language Model Architecture and Pretraining Objective Work Best for Zero-Shot Generalization?</a:t>
            </a:r>
            <a:endParaRPr/>
          </a:p>
          <a:p>
            <a:pPr marL="0" lvl="0" indent="0" algn="l" rtl="0">
              <a:lnSpc>
                <a:spcPct val="115000"/>
              </a:lnSpc>
              <a:spcBef>
                <a:spcPts val="1200"/>
              </a:spcBef>
              <a:spcAft>
                <a:spcPts val="1200"/>
              </a:spcAft>
              <a:buSzPts val="1800"/>
              <a:buNone/>
            </a:pPr>
            <a:endParaRPr/>
          </a:p>
        </p:txBody>
      </p:sp>
      <p:pic>
        <p:nvPicPr>
          <p:cNvPr id="87" name="Google Shape;87;p4"/>
          <p:cNvPicPr preferRelativeResize="0"/>
          <p:nvPr/>
        </p:nvPicPr>
        <p:blipFill>
          <a:blip r:embed="rId3">
            <a:alphaModFix/>
          </a:blip>
          <a:stretch>
            <a:fillRect/>
          </a:stretch>
        </p:blipFill>
        <p:spPr>
          <a:xfrm>
            <a:off x="696650" y="2037550"/>
            <a:ext cx="7750698" cy="1836500"/>
          </a:xfrm>
          <a:prstGeom prst="rect">
            <a:avLst/>
          </a:prstGeom>
          <a:noFill/>
          <a:ln>
            <a:noFill/>
          </a:ln>
        </p:spPr>
      </p:pic>
      <p:sp>
        <p:nvSpPr>
          <p:cNvPr id="88" name="Google Shape;88;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sp>
        <p:nvSpPr>
          <p:cNvPr id="89" name="Google Shape;89;p4"/>
          <p:cNvSpPr txBox="1"/>
          <p:nvPr/>
        </p:nvSpPr>
        <p:spPr>
          <a:xfrm>
            <a:off x="1465975" y="4006550"/>
            <a:ext cx="6022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latin typeface="Corbel"/>
                <a:ea typeface="Corbel"/>
                <a:cs typeface="Corbel"/>
                <a:sym typeface="Corbel"/>
              </a:rPr>
              <a:t>ACL 2022 Tutorial: Zero- and Few-Shot NLP with Pretrained Language Models</a:t>
            </a:r>
            <a:endParaRPr sz="900" i="1">
              <a:latin typeface="Corbel"/>
              <a:ea typeface="Corbel"/>
              <a:cs typeface="Corbel"/>
              <a:sym typeface="Corbel"/>
            </a:endParaRPr>
          </a:p>
        </p:txBody>
      </p:sp>
      <p:sp>
        <p:nvSpPr>
          <p:cNvPr id="90" name="Google Shape;90;p4"/>
          <p:cNvSpPr txBox="1"/>
          <p:nvPr/>
        </p:nvSpPr>
        <p:spPr>
          <a:xfrm>
            <a:off x="4408725" y="4142500"/>
            <a:ext cx="476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1534c6d6fad_0_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Rethinking the current fine-tuning method</a:t>
            </a:r>
            <a:endParaRPr/>
          </a:p>
        </p:txBody>
      </p:sp>
      <p:sp>
        <p:nvSpPr>
          <p:cNvPr id="96" name="Google Shape;96;g1534c6d6fad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have a variety of pre-training paradigms: </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97" name="Google Shape;97;g1534c6d6fad_0_0"/>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 Ha, Haoyue</a:t>
            </a:r>
            <a:endParaRPr/>
          </a:p>
        </p:txBody>
      </p:sp>
      <p:pic>
        <p:nvPicPr>
          <p:cNvPr id="98" name="Google Shape;98;g1534c6d6fad_0_0"/>
          <p:cNvPicPr preferRelativeResize="0"/>
          <p:nvPr/>
        </p:nvPicPr>
        <p:blipFill>
          <a:blip r:embed="rId3">
            <a:alphaModFix/>
          </a:blip>
          <a:stretch>
            <a:fillRect/>
          </a:stretch>
        </p:blipFill>
        <p:spPr>
          <a:xfrm>
            <a:off x="3322775" y="1714475"/>
            <a:ext cx="5658598" cy="3285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1534c6d6fad_0_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Rethinking the current fine-tuning method</a:t>
            </a:r>
            <a:endParaRPr/>
          </a:p>
        </p:txBody>
      </p:sp>
      <p:sp>
        <p:nvSpPr>
          <p:cNvPr id="104" name="Google Shape;104;g1534c6d6fad_0_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Different paradigms model different contextual relationships.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Because of the method above, different pre-training paradigms are </a:t>
            </a:r>
            <a:r>
              <a:rPr lang="en" b="1"/>
              <a:t>adapted to different types of downstream tasks.</a:t>
            </a:r>
            <a:endParaRPr b="1"/>
          </a:p>
          <a:p>
            <a:pPr marL="457200" lvl="0" indent="0" algn="l" rtl="0">
              <a:spcBef>
                <a:spcPts val="0"/>
              </a:spcBef>
              <a:spcAft>
                <a:spcPts val="0"/>
              </a:spcAft>
              <a:buNone/>
            </a:pPr>
            <a:r>
              <a:rPr lang="en" b="1"/>
              <a:t>e.g. </a:t>
            </a:r>
            <a:r>
              <a:rPr lang="en"/>
              <a:t>span corruption (T5) is more applicable to fact completion.</a:t>
            </a:r>
            <a:endParaRPr/>
          </a:p>
          <a:p>
            <a:pPr marL="457200" lvl="0" indent="0" algn="l" rtl="0">
              <a:spcBef>
                <a:spcPts val="0"/>
              </a:spcBef>
              <a:spcAft>
                <a:spcPts val="0"/>
              </a:spcAft>
              <a:buNone/>
            </a:pPr>
            <a:r>
              <a:rPr lang="en" b="1"/>
              <a:t>         </a:t>
            </a:r>
            <a:r>
              <a:rPr lang="en"/>
              <a:t>PrefixLM/LM (GPT) is more suitable for open ended.</a:t>
            </a:r>
            <a:endParaRPr/>
          </a:p>
          <a:p>
            <a:pPr marL="457200" lvl="0" indent="0" algn="l" rtl="0">
              <a:spcBef>
                <a:spcPts val="0"/>
              </a:spcBef>
              <a:spcAft>
                <a:spcPts val="0"/>
              </a:spcAft>
              <a:buNone/>
            </a:pPr>
            <a:endParaRPr/>
          </a:p>
          <a:p>
            <a:pPr marL="0" lvl="0" indent="0" algn="l" rtl="0">
              <a:spcBef>
                <a:spcPts val="0"/>
              </a:spcBef>
              <a:spcAft>
                <a:spcPts val="0"/>
              </a:spcAft>
              <a:buNone/>
            </a:pPr>
            <a:r>
              <a:rPr lang="en">
                <a:solidFill>
                  <a:srgbClr val="FF0000"/>
                </a:solidFill>
              </a:rPr>
              <a:t>Problem: </a:t>
            </a:r>
            <a:endParaRPr>
              <a:solidFill>
                <a:srgbClr val="FF0000"/>
              </a:solidFill>
            </a:endParaRPr>
          </a:p>
          <a:p>
            <a:pPr marL="0" lvl="0" indent="0" algn="l" rtl="0">
              <a:spcBef>
                <a:spcPts val="0"/>
              </a:spcBef>
              <a:spcAft>
                <a:spcPts val="0"/>
              </a:spcAft>
              <a:buNone/>
            </a:pPr>
            <a:r>
              <a:rPr lang="en">
                <a:solidFill>
                  <a:srgbClr val="FF0000"/>
                </a:solidFill>
              </a:rPr>
              <a:t>Specific pre-training strategies</a:t>
            </a:r>
            <a:r>
              <a:rPr lang="en"/>
              <a:t> need to be chosen for specific downstream task types!</a:t>
            </a:r>
            <a:endParaRPr/>
          </a:p>
          <a:p>
            <a:pPr marL="0" lvl="0" indent="0" algn="l" rtl="0">
              <a:spcBef>
                <a:spcPts val="0"/>
              </a:spcBef>
              <a:spcAft>
                <a:spcPts val="0"/>
              </a:spcAft>
              <a:buNone/>
            </a:pPr>
            <a:r>
              <a:rPr lang="en"/>
              <a:t>Deploying specific models for different downstream tasks is very </a:t>
            </a:r>
            <a:r>
              <a:rPr lang="en">
                <a:solidFill>
                  <a:srgbClr val="FF0000"/>
                </a:solidFill>
              </a:rPr>
              <a:t>resource-intensive</a:t>
            </a:r>
            <a:r>
              <a:rPr lang="en"/>
              <a:t>!</a:t>
            </a:r>
            <a:endParaRPr/>
          </a:p>
        </p:txBody>
      </p:sp>
      <p:sp>
        <p:nvSpPr>
          <p:cNvPr id="105" name="Google Shape;105;g1534c6d6fad_0_13"/>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 Ha, Haoyue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1534c6d6fad_0_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Subsequent Work</a:t>
            </a:r>
            <a:endParaRPr/>
          </a:p>
        </p:txBody>
      </p:sp>
      <p:sp>
        <p:nvSpPr>
          <p:cNvPr id="111" name="Google Shape;111;g1534c6d6fad_0_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Tay, Yi, et al. 2022 "Unifying Language Learning Paradigms." : What we need is a </a:t>
            </a:r>
            <a:r>
              <a:rPr lang="en" b="1"/>
              <a:t>unified large model</a:t>
            </a:r>
            <a:r>
              <a:rPr lang="en"/>
              <a:t>!</a:t>
            </a:r>
            <a:endParaRPr/>
          </a:p>
          <a:p>
            <a:pPr marL="0" lvl="0" indent="0" algn="l" rtl="0">
              <a:spcBef>
                <a:spcPts val="0"/>
              </a:spcBef>
              <a:spcAft>
                <a:spcPts val="0"/>
              </a:spcAft>
              <a:buNone/>
            </a:pPr>
            <a:endParaRPr b="1">
              <a:solidFill>
                <a:srgbClr val="38761D"/>
              </a:solidFill>
            </a:endParaRPr>
          </a:p>
          <a:p>
            <a:pPr marL="0" lvl="0" indent="0" algn="l" rtl="0">
              <a:spcBef>
                <a:spcPts val="0"/>
              </a:spcBef>
              <a:spcAft>
                <a:spcPts val="0"/>
              </a:spcAft>
              <a:buNone/>
            </a:pPr>
            <a:r>
              <a:rPr lang="en" b="1">
                <a:solidFill>
                  <a:srgbClr val="38761D"/>
                </a:solidFill>
              </a:rPr>
              <a:t>Motivation</a:t>
            </a:r>
            <a:r>
              <a:rPr lang="en"/>
              <a:t>: Construct a pre-training strategy that is </a:t>
            </a:r>
            <a:r>
              <a:rPr lang="en">
                <a:solidFill>
                  <a:srgbClr val="38761D"/>
                </a:solidFill>
              </a:rPr>
              <a:t>independent of the model architecture</a:t>
            </a:r>
            <a:r>
              <a:rPr lang="en"/>
              <a:t>, and can be </a:t>
            </a:r>
            <a:r>
              <a:rPr lang="en">
                <a:solidFill>
                  <a:srgbClr val="38761D"/>
                </a:solidFill>
              </a:rPr>
              <a:t>flexibly adapted</a:t>
            </a:r>
            <a:r>
              <a:rPr lang="en"/>
              <a:t> to different types of downstream tasks.</a:t>
            </a:r>
            <a:endParaRPr/>
          </a:p>
          <a:p>
            <a:pPr marL="0" lvl="0" indent="0" algn="l" rtl="0">
              <a:spcBef>
                <a:spcPts val="0"/>
              </a:spcBef>
              <a:spcAft>
                <a:spcPts val="0"/>
              </a:spcAft>
              <a:buNone/>
            </a:pPr>
            <a:endParaRPr/>
          </a:p>
          <a:p>
            <a:pPr marL="0" lvl="0" indent="0" algn="l" rtl="0">
              <a:spcBef>
                <a:spcPts val="0"/>
              </a:spcBef>
              <a:spcAft>
                <a:spcPts val="0"/>
              </a:spcAft>
              <a:buNone/>
            </a:pPr>
            <a:r>
              <a:rPr lang="en" b="1"/>
              <a:t>Why? </a:t>
            </a:r>
            <a:endParaRPr b="1"/>
          </a:p>
          <a:p>
            <a:pPr marL="457200" lvl="0" indent="-334327" algn="l" rtl="0">
              <a:spcBef>
                <a:spcPts val="0"/>
              </a:spcBef>
              <a:spcAft>
                <a:spcPts val="0"/>
              </a:spcAft>
              <a:buSzPct val="100000"/>
              <a:buChar char="-"/>
            </a:pPr>
            <a:r>
              <a:rPr lang="en"/>
              <a:t>With a unified model, it is possible to focus on improving and extending individual models.</a:t>
            </a:r>
            <a:endParaRPr/>
          </a:p>
          <a:p>
            <a:pPr marL="457200" lvl="0" indent="-334327" algn="l" rtl="0">
              <a:spcBef>
                <a:spcPts val="0"/>
              </a:spcBef>
              <a:spcAft>
                <a:spcPts val="0"/>
              </a:spcAft>
              <a:buSzPct val="100000"/>
              <a:buChar char="-"/>
            </a:pPr>
            <a:r>
              <a:rPr lang="en"/>
              <a:t>It is desirable to have a pre-trained model that can perform well on multiple tasks. (Resource is limited, takes long time to train PLM)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 name="Google Shape;112;g1534c6d6fad_0_25"/>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 Ha, Haoyue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534c6d6fad_0_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Subsequent Work</a:t>
            </a:r>
            <a:endParaRPr/>
          </a:p>
        </p:txBody>
      </p:sp>
      <p:sp>
        <p:nvSpPr>
          <p:cNvPr id="118" name="Google Shape;118;g1534c6d6fad_0_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19" name="Google Shape;119;g1534c6d6fad_0_51"/>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pic>
        <p:nvPicPr>
          <p:cNvPr id="120" name="Google Shape;120;g1534c6d6fad_0_51"/>
          <p:cNvPicPr preferRelativeResize="0"/>
          <p:nvPr/>
        </p:nvPicPr>
        <p:blipFill>
          <a:blip r:embed="rId3">
            <a:alphaModFix/>
          </a:blip>
          <a:stretch>
            <a:fillRect/>
          </a:stretch>
        </p:blipFill>
        <p:spPr>
          <a:xfrm>
            <a:off x="1860042" y="1148650"/>
            <a:ext cx="5423930" cy="3416400"/>
          </a:xfrm>
          <a:prstGeom prst="rect">
            <a:avLst/>
          </a:prstGeom>
          <a:noFill/>
          <a:ln>
            <a:noFill/>
          </a:ln>
        </p:spPr>
      </p:pic>
      <p:sp>
        <p:nvSpPr>
          <p:cNvPr id="121" name="Google Shape;121;g1534c6d6fad_0_51"/>
          <p:cNvSpPr txBox="1"/>
          <p:nvPr/>
        </p:nvSpPr>
        <p:spPr>
          <a:xfrm>
            <a:off x="1510363" y="4504975"/>
            <a:ext cx="6123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solidFill>
                  <a:schemeClr val="dk1"/>
                </a:solidFill>
                <a:latin typeface="Corbel"/>
                <a:ea typeface="Corbel"/>
                <a:cs typeface="Corbel"/>
                <a:sym typeface="Corbel"/>
              </a:rPr>
              <a:t>Tay, Yi, et al. 2022:  Unifying Language Learning Paradigms.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534c6d6fad_0_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Subsequent Work</a:t>
            </a:r>
            <a:endParaRPr/>
          </a:p>
        </p:txBody>
      </p:sp>
      <p:sp>
        <p:nvSpPr>
          <p:cNvPr id="127" name="Google Shape;127;g1534c6d6fad_0_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R-Denoiser : regular denoising.</a:t>
            </a:r>
            <a:r>
              <a:rPr lang="en">
                <a:solidFill>
                  <a:srgbClr val="38761D"/>
                </a:solidFill>
              </a:rPr>
              <a:t> </a:t>
            </a:r>
            <a:r>
              <a:rPr lang="en"/>
              <a:t>Is the T5 span corruption objective.</a:t>
            </a:r>
            <a:endParaRPr/>
          </a:p>
          <a:p>
            <a:pPr marL="0" lvl="0" indent="0" algn="l" rtl="0">
              <a:spcBef>
                <a:spcPts val="0"/>
              </a:spcBef>
              <a:spcAft>
                <a:spcPts val="0"/>
              </a:spcAft>
              <a:buNone/>
            </a:pPr>
            <a:r>
              <a:rPr lang="en">
                <a:solidFill>
                  <a:srgbClr val="FF0000"/>
                </a:solidFill>
              </a:rPr>
              <a:t>S-Denoiser : sequential denoising.</a:t>
            </a:r>
            <a:r>
              <a:rPr lang="en"/>
              <a:t> Is connected to causal language models that are GPT-like.</a:t>
            </a:r>
            <a:endParaRPr/>
          </a:p>
          <a:p>
            <a:pPr marL="0" lvl="0" indent="0" algn="l" rtl="0">
              <a:spcBef>
                <a:spcPts val="0"/>
              </a:spcBef>
              <a:spcAft>
                <a:spcPts val="0"/>
              </a:spcAft>
              <a:buNone/>
            </a:pPr>
            <a:r>
              <a:rPr lang="en">
                <a:solidFill>
                  <a:srgbClr val="38761D"/>
                </a:solidFill>
              </a:rPr>
              <a:t>X-Denoiser : extreme denoising.</a:t>
            </a:r>
            <a:r>
              <a:rPr lang="en"/>
              <a:t> Can expose the model to a combination of objectives from T5 and Causal LMs.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8" name="Google Shape;128;g1534c6d6fad_0_41"/>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 Ha, Haoyue</a:t>
            </a:r>
            <a:endParaRPr/>
          </a:p>
        </p:txBody>
      </p:sp>
      <p:pic>
        <p:nvPicPr>
          <p:cNvPr id="129" name="Google Shape;129;g1534c6d6fad_0_41"/>
          <p:cNvPicPr preferRelativeResize="0"/>
          <p:nvPr/>
        </p:nvPicPr>
        <p:blipFill>
          <a:blip r:embed="rId3">
            <a:alphaModFix/>
          </a:blip>
          <a:stretch>
            <a:fillRect/>
          </a:stretch>
        </p:blipFill>
        <p:spPr>
          <a:xfrm>
            <a:off x="1604888" y="2824625"/>
            <a:ext cx="5934225" cy="1691000"/>
          </a:xfrm>
          <a:prstGeom prst="rect">
            <a:avLst/>
          </a:prstGeom>
          <a:noFill/>
          <a:ln>
            <a:noFill/>
          </a:ln>
        </p:spPr>
      </p:pic>
      <p:sp>
        <p:nvSpPr>
          <p:cNvPr id="130" name="Google Shape;130;g1534c6d6fad_0_41"/>
          <p:cNvSpPr txBox="1"/>
          <p:nvPr/>
        </p:nvSpPr>
        <p:spPr>
          <a:xfrm>
            <a:off x="1510350" y="4515625"/>
            <a:ext cx="6123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solidFill>
                  <a:schemeClr val="dk1"/>
                </a:solidFill>
                <a:latin typeface="Corbel"/>
                <a:ea typeface="Corbel"/>
                <a:cs typeface="Corbel"/>
                <a:sym typeface="Corbel"/>
              </a:rPr>
              <a:t>Tay, Yi, et al. 2022:  Unifying Language Learning Paradigms.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534c6d6fad_0_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6" name="Google Shape;136;g1534c6d6fad_0_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37" name="Google Shape;137;g1534c6d6fad_0_79"/>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pic>
        <p:nvPicPr>
          <p:cNvPr id="138" name="Google Shape;138;g1534c6d6fad_0_79"/>
          <p:cNvPicPr preferRelativeResize="0"/>
          <p:nvPr/>
        </p:nvPicPr>
        <p:blipFill>
          <a:blip r:embed="rId3">
            <a:alphaModFix/>
          </a:blip>
          <a:stretch>
            <a:fillRect/>
          </a:stretch>
        </p:blipFill>
        <p:spPr>
          <a:xfrm>
            <a:off x="1077325" y="558581"/>
            <a:ext cx="5647550" cy="2144293"/>
          </a:xfrm>
          <a:prstGeom prst="rect">
            <a:avLst/>
          </a:prstGeom>
          <a:noFill/>
          <a:ln>
            <a:noFill/>
          </a:ln>
        </p:spPr>
      </p:pic>
      <p:pic>
        <p:nvPicPr>
          <p:cNvPr id="139" name="Google Shape;139;g1534c6d6fad_0_79"/>
          <p:cNvPicPr preferRelativeResize="0"/>
          <p:nvPr/>
        </p:nvPicPr>
        <p:blipFill>
          <a:blip r:embed="rId4">
            <a:alphaModFix/>
          </a:blip>
          <a:stretch>
            <a:fillRect/>
          </a:stretch>
        </p:blipFill>
        <p:spPr>
          <a:xfrm>
            <a:off x="1077325" y="2778353"/>
            <a:ext cx="5647548" cy="2045426"/>
          </a:xfrm>
          <a:prstGeom prst="rect">
            <a:avLst/>
          </a:prstGeom>
          <a:noFill/>
          <a:ln>
            <a:noFill/>
          </a:ln>
        </p:spPr>
      </p:pic>
      <p:sp>
        <p:nvSpPr>
          <p:cNvPr id="140" name="Google Shape;140;g1534c6d6fad_0_79"/>
          <p:cNvSpPr txBox="1"/>
          <p:nvPr/>
        </p:nvSpPr>
        <p:spPr>
          <a:xfrm>
            <a:off x="6897600" y="1107375"/>
            <a:ext cx="193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Corbel"/>
                <a:ea typeface="Corbel"/>
                <a:cs typeface="Corbel"/>
                <a:sym typeface="Corbel"/>
              </a:rPr>
              <a:t>Relative performance compared to standard encoder-decoder span corruption model (T5).</a:t>
            </a:r>
            <a:endParaRPr>
              <a:solidFill>
                <a:schemeClr val="dk2"/>
              </a:solidFill>
              <a:latin typeface="Corbel"/>
              <a:ea typeface="Corbel"/>
              <a:cs typeface="Corbel"/>
              <a:sym typeface="Corbel"/>
            </a:endParaRPr>
          </a:p>
        </p:txBody>
      </p:sp>
      <p:sp>
        <p:nvSpPr>
          <p:cNvPr id="141" name="Google Shape;141;g1534c6d6fad_0_79"/>
          <p:cNvSpPr txBox="1"/>
          <p:nvPr/>
        </p:nvSpPr>
        <p:spPr>
          <a:xfrm>
            <a:off x="6837300" y="3277713"/>
            <a:ext cx="2055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Corbel"/>
                <a:ea typeface="Corbel"/>
                <a:cs typeface="Corbel"/>
                <a:sym typeface="Corbel"/>
              </a:rPr>
              <a:t>Relative performance compared to standard decoder causal language model (GPT-like)</a:t>
            </a:r>
            <a:endParaRPr>
              <a:solidFill>
                <a:schemeClr val="dk2"/>
              </a:solidFill>
              <a:latin typeface="Corbel"/>
              <a:ea typeface="Corbel"/>
              <a:cs typeface="Corbel"/>
              <a:sym typeface="Corbe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534c6d6fad_0_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a:t>
            </a:r>
            <a:endParaRPr/>
          </a:p>
        </p:txBody>
      </p:sp>
      <p:sp>
        <p:nvSpPr>
          <p:cNvPr id="147" name="Google Shape;147;g1534c6d6fad_0_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In one-shot scenarios, it is almost always better to use paradigm prompts, but it is critical to pick the right one.</a:t>
            </a:r>
            <a:endParaRPr/>
          </a:p>
        </p:txBody>
      </p:sp>
      <p:sp>
        <p:nvSpPr>
          <p:cNvPr id="148" name="Google Shape;148;g1534c6d6fad_0_9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Ha, Haoyue</a:t>
            </a:r>
            <a:endParaRPr/>
          </a:p>
        </p:txBody>
      </p:sp>
      <p:pic>
        <p:nvPicPr>
          <p:cNvPr id="149" name="Google Shape;149;g1534c6d6fad_0_96"/>
          <p:cNvPicPr preferRelativeResize="0"/>
          <p:nvPr/>
        </p:nvPicPr>
        <p:blipFill>
          <a:blip r:embed="rId3">
            <a:alphaModFix/>
          </a:blip>
          <a:stretch>
            <a:fillRect/>
          </a:stretch>
        </p:blipFill>
        <p:spPr>
          <a:xfrm>
            <a:off x="784475" y="1152474"/>
            <a:ext cx="7457900" cy="197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ea typeface="Calibri Light"/>
                <a:cs typeface="Calibri Light"/>
              </a:rPr>
              <a:t>Visionary Interpretation</a:t>
            </a:r>
          </a:p>
        </p:txBody>
      </p:sp>
      <p:sp>
        <p:nvSpPr>
          <p:cNvPr id="3" name="Subtitle 2"/>
          <p:cNvSpPr>
            <a:spLocks noGrp="1"/>
          </p:cNvSpPr>
          <p:nvPr>
            <p:ph type="subTitle" idx="1"/>
          </p:nvPr>
        </p:nvSpPr>
        <p:spPr>
          <a:xfrm>
            <a:off x="6361044" y="4430937"/>
            <a:ext cx="2782957" cy="715048"/>
          </a:xfrm>
        </p:spPr>
        <p:txBody>
          <a:bodyPr vert="horz" lIns="68580" tIns="34290" rIns="68580" bIns="34290" rtlCol="0" anchor="t">
            <a:normAutofit/>
          </a:bodyPr>
          <a:lstStyle/>
          <a:p>
            <a:pPr algn="r"/>
            <a:r>
              <a:rPr lang="en-US">
                <a:cs typeface="Calibri"/>
              </a:rPr>
              <a:t>Ammar</a:t>
            </a:r>
            <a:endParaRPr lang="en-US"/>
          </a:p>
          <a:p>
            <a:pPr algn="r"/>
            <a:r>
              <a:rPr lang="en-US">
                <a:cs typeface="Calibri"/>
              </a:rPr>
              <a:t>Elisée</a:t>
            </a:r>
          </a:p>
        </p:txBody>
      </p:sp>
      <p:sp>
        <p:nvSpPr>
          <p:cNvPr id="7" name="Google Shape;88;p17">
            <a:extLst>
              <a:ext uri="{FF2B5EF4-FFF2-40B4-BE49-F238E27FC236}">
                <a16:creationId xmlns:a16="http://schemas.microsoft.com/office/drawing/2014/main" id="{F37D12C3-F1FB-9550-A6A1-1B7ECF8F2717}"/>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323014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F789-C449-E6A8-AEB0-49AC01B0A8BD}"/>
              </a:ext>
            </a:extLst>
          </p:cNvPr>
          <p:cNvSpPr>
            <a:spLocks noGrp="1"/>
          </p:cNvSpPr>
          <p:nvPr>
            <p:ph type="title"/>
          </p:nvPr>
        </p:nvSpPr>
        <p:spPr/>
        <p:txBody>
          <a:bodyPr/>
          <a:lstStyle/>
          <a:p>
            <a:r>
              <a:rPr lang="en-US">
                <a:cs typeface="Calibri Light"/>
              </a:rPr>
              <a:t>Paper Approach </a:t>
            </a:r>
            <a:endParaRPr lang="en-US"/>
          </a:p>
        </p:txBody>
      </p:sp>
      <p:sp>
        <p:nvSpPr>
          <p:cNvPr id="3" name="Content Placeholder 2">
            <a:extLst>
              <a:ext uri="{FF2B5EF4-FFF2-40B4-BE49-F238E27FC236}">
                <a16:creationId xmlns:a16="http://schemas.microsoft.com/office/drawing/2014/main" id="{C377554D-28FA-7DEC-558F-E4F35FC9E558}"/>
              </a:ext>
            </a:extLst>
          </p:cNvPr>
          <p:cNvSpPr>
            <a:spLocks noGrp="1"/>
          </p:cNvSpPr>
          <p:nvPr>
            <p:ph idx="1"/>
          </p:nvPr>
        </p:nvSpPr>
        <p:spPr/>
        <p:txBody>
          <a:bodyPr vert="horz" lIns="68580" tIns="34290" rIns="68580" bIns="34290" rtlCol="0" anchor="t">
            <a:normAutofit/>
          </a:bodyPr>
          <a:lstStyle/>
          <a:p>
            <a:r>
              <a:rPr lang="en-US">
                <a:ea typeface="Calibri"/>
                <a:cs typeface="Calibri"/>
              </a:rPr>
              <a:t>The paper tested multitask finetuning with three model architectures and two different types of pretraining objectives.</a:t>
            </a:r>
            <a:endParaRPr lang="en-US"/>
          </a:p>
          <a:p>
            <a:r>
              <a:rPr lang="en-US">
                <a:ea typeface="Calibri"/>
                <a:cs typeface="Calibri"/>
              </a:rPr>
              <a:t>The authors suggest that other architectures can be tried out, like sparsely gated mixture of experts.</a:t>
            </a:r>
          </a:p>
          <a:p>
            <a:r>
              <a:rPr lang="en-US">
                <a:ea typeface="Calibri"/>
                <a:cs typeface="Calibri"/>
              </a:rPr>
              <a:t>We want to try a different solution approach with images, since this paper talks more regarding text</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5" name="Google Shape;88;p17">
            <a:extLst>
              <a:ext uri="{FF2B5EF4-FFF2-40B4-BE49-F238E27FC236}">
                <a16:creationId xmlns:a16="http://schemas.microsoft.com/office/drawing/2014/main" id="{CF372221-1668-3687-8E2F-F5F0E9890762}"/>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57744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Zero-shot Generalization</a:t>
            </a:r>
            <a:endParaRPr sz="3500">
              <a:latin typeface="Calibri"/>
              <a:ea typeface="Calibri"/>
              <a:cs typeface="Calibri"/>
              <a:sym typeface="Calibri"/>
            </a:endParaRPr>
          </a:p>
        </p:txBody>
      </p:sp>
      <p:sp>
        <p:nvSpPr>
          <p:cNvPr id="61" name="Google Shape;61;p14"/>
          <p:cNvSpPr txBox="1">
            <a:spLocks noGrp="1"/>
          </p:cNvSpPr>
          <p:nvPr>
            <p:ph type="body" idx="1"/>
          </p:nvPr>
        </p:nvSpPr>
        <p:spPr>
          <a:xfrm>
            <a:off x="311700" y="1124300"/>
            <a:ext cx="8285400" cy="2996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What is Zero-shot Generalization?</a:t>
            </a:r>
            <a:endParaRPr>
              <a:solidFill>
                <a:schemeClr val="dk1"/>
              </a:solidFill>
              <a:latin typeface="Calibri"/>
              <a:ea typeface="Calibri"/>
              <a:cs typeface="Calibri"/>
              <a:sym typeface="Calibri"/>
            </a:endParaRPr>
          </a:p>
          <a:p>
            <a:pPr marL="914400" lvl="0" indent="0" algn="l" rtl="0">
              <a:spcBef>
                <a:spcPts val="1200"/>
              </a:spcBef>
              <a:spcAft>
                <a:spcPts val="1200"/>
              </a:spcAft>
              <a:buNone/>
            </a:pPr>
            <a:endParaRPr b="1">
              <a:solidFill>
                <a:schemeClr val="accent1"/>
              </a:solidFill>
            </a:endParaRPr>
          </a:p>
        </p:txBody>
      </p:sp>
      <p:sp>
        <p:nvSpPr>
          <p:cNvPr id="62" name="Google Shape;62;p14"/>
          <p:cNvSpPr txBox="1"/>
          <p:nvPr/>
        </p:nvSpPr>
        <p:spPr>
          <a:xfrm>
            <a:off x="8114225" y="4647275"/>
            <a:ext cx="8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accent1"/>
                </a:solidFill>
                <a:hlinkClick r:id="rId3">
                  <a:extLst>
                    <a:ext uri="{A12FA001-AC4F-418D-AE19-62706E023703}">
                      <ahyp:hlinkClr xmlns:ahyp="http://schemas.microsoft.com/office/drawing/2018/hyperlinkcolor" val="tx"/>
                    </a:ext>
                  </a:extLst>
                </a:hlinkClick>
              </a:rPr>
              <a:t>Source</a:t>
            </a:r>
            <a:endParaRPr>
              <a:solidFill>
                <a:schemeClr val="accent1"/>
              </a:solidFill>
            </a:endParaRPr>
          </a:p>
        </p:txBody>
      </p:sp>
      <p:sp>
        <p:nvSpPr>
          <p:cNvPr id="2" name="Google Shape;67;p14">
            <a:extLst>
              <a:ext uri="{FF2B5EF4-FFF2-40B4-BE49-F238E27FC236}">
                <a16:creationId xmlns:a16="http://schemas.microsoft.com/office/drawing/2014/main" id="{B7FE4718-FE4B-A956-25C3-8F4F5674B026}"/>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DE1-917E-1675-E7D8-E56EB4A1C3A1}"/>
              </a:ext>
            </a:extLst>
          </p:cNvPr>
          <p:cNvSpPr>
            <a:spLocks noGrp="1"/>
          </p:cNvSpPr>
          <p:nvPr>
            <p:ph type="title"/>
          </p:nvPr>
        </p:nvSpPr>
        <p:spPr/>
        <p:txBody>
          <a:bodyPr/>
          <a:lstStyle/>
          <a:p>
            <a:r>
              <a:rPr lang="en-US">
                <a:cs typeface="Calibri Light"/>
              </a:rPr>
              <a:t>Application on Images</a:t>
            </a:r>
            <a:endParaRPr lang="en-US"/>
          </a:p>
        </p:txBody>
      </p:sp>
      <p:sp>
        <p:nvSpPr>
          <p:cNvPr id="3" name="Content Placeholder 2">
            <a:extLst>
              <a:ext uri="{FF2B5EF4-FFF2-40B4-BE49-F238E27FC236}">
                <a16:creationId xmlns:a16="http://schemas.microsoft.com/office/drawing/2014/main" id="{60A99A23-E38E-E1BF-EF48-FD9E051C2281}"/>
              </a:ext>
            </a:extLst>
          </p:cNvPr>
          <p:cNvSpPr>
            <a:spLocks noGrp="1"/>
          </p:cNvSpPr>
          <p:nvPr>
            <p:ph idx="1"/>
          </p:nvPr>
        </p:nvSpPr>
        <p:spPr/>
        <p:txBody>
          <a:bodyPr vert="horz" lIns="68580" tIns="34290" rIns="68580" bIns="34290" rtlCol="0" anchor="t">
            <a:normAutofit/>
          </a:bodyPr>
          <a:lstStyle/>
          <a:p>
            <a:r>
              <a:rPr lang="en-US">
                <a:cs typeface="Calibri"/>
              </a:rPr>
              <a:t>Comparison of architectures and objectives for images</a:t>
            </a:r>
          </a:p>
          <a:p>
            <a:r>
              <a:rPr lang="en-US">
                <a:ea typeface="+mn-lt"/>
                <a:cs typeface="+mn-lt"/>
              </a:rPr>
              <a:t>VAEs and GANs can be considered for the generation block in the architecture</a:t>
            </a:r>
          </a:p>
          <a:p>
            <a:r>
              <a:rPr lang="en-US">
                <a:ea typeface="+mn-lt"/>
                <a:cs typeface="+mn-lt"/>
              </a:rPr>
              <a:t>Zero-Shot Text to Image Generation, 2021 ICML</a:t>
            </a:r>
          </a:p>
          <a:p>
            <a:pPr marL="0" indent="0">
              <a:buNone/>
            </a:pPr>
            <a:r>
              <a:rPr lang="en-US">
                <a:ea typeface="+mn-lt"/>
                <a:cs typeface="+mn-lt"/>
              </a:rPr>
              <a:t>  </a:t>
            </a:r>
            <a:r>
              <a:rPr lang="en-US">
                <a:ea typeface="+mn-lt"/>
                <a:cs typeface="+mn-lt"/>
                <a:hlinkClick r:id="rId3"/>
              </a:rPr>
              <a:t>https://arxiv.org/pdf/2102.12092.pdf</a:t>
            </a:r>
            <a:endParaRPr lang="en-US">
              <a:cs typeface="Calibri"/>
            </a:endParaRPr>
          </a:p>
          <a:p>
            <a:r>
              <a:rPr lang="en-US">
                <a:cs typeface="Calibri"/>
              </a:rPr>
              <a:t>Uses VAE to generate images</a:t>
            </a:r>
          </a:p>
          <a:p>
            <a:r>
              <a:rPr lang="en-US">
                <a:cs typeface="Calibri"/>
              </a:rPr>
              <a:t>Limitation: Lack of proven options to compare in zero shot image generation, unlike text</a:t>
            </a:r>
          </a:p>
          <a:p>
            <a:endParaRPr lang="en-US">
              <a:cs typeface="Calibri"/>
            </a:endParaRPr>
          </a:p>
          <a:p>
            <a:endParaRPr lang="en-US">
              <a:cs typeface="Calibri"/>
            </a:endParaRPr>
          </a:p>
          <a:p>
            <a:endParaRPr lang="en-US">
              <a:cs typeface="Calibri"/>
            </a:endParaRPr>
          </a:p>
        </p:txBody>
      </p:sp>
      <p:sp>
        <p:nvSpPr>
          <p:cNvPr id="5" name="Google Shape;88;p17">
            <a:extLst>
              <a:ext uri="{FF2B5EF4-FFF2-40B4-BE49-F238E27FC236}">
                <a16:creationId xmlns:a16="http://schemas.microsoft.com/office/drawing/2014/main" id="{6ADC6FC9-8508-03B0-4F96-1913EC4BD6A0}"/>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2472877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website, timeline&#10;&#10;Description automatically generated">
            <a:extLst>
              <a:ext uri="{FF2B5EF4-FFF2-40B4-BE49-F238E27FC236}">
                <a16:creationId xmlns:a16="http://schemas.microsoft.com/office/drawing/2014/main" id="{B7112DC4-8241-B2EE-360D-55BCBF2F2862}"/>
              </a:ext>
            </a:extLst>
          </p:cNvPr>
          <p:cNvPicPr>
            <a:picLocks noGrp="1" noChangeAspect="1"/>
          </p:cNvPicPr>
          <p:nvPr>
            <p:ph idx="1"/>
          </p:nvPr>
        </p:nvPicPr>
        <p:blipFill>
          <a:blip r:embed="rId2"/>
          <a:stretch>
            <a:fillRect/>
          </a:stretch>
        </p:blipFill>
        <p:spPr>
          <a:xfrm>
            <a:off x="2023129" y="142877"/>
            <a:ext cx="6699962" cy="4893472"/>
          </a:xfrm>
        </p:spPr>
      </p:pic>
      <p:sp>
        <p:nvSpPr>
          <p:cNvPr id="5" name="TextBox 4">
            <a:extLst>
              <a:ext uri="{FF2B5EF4-FFF2-40B4-BE49-F238E27FC236}">
                <a16:creationId xmlns:a16="http://schemas.microsoft.com/office/drawing/2014/main" id="{77EADF2B-2E2A-A247-325E-466F5B6F8B08}"/>
              </a:ext>
            </a:extLst>
          </p:cNvPr>
          <p:cNvSpPr txBox="1"/>
          <p:nvPr/>
        </p:nvSpPr>
        <p:spPr>
          <a:xfrm>
            <a:off x="968810" y="146789"/>
            <a:ext cx="3914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en-US" sz="1050"/>
          </a:p>
        </p:txBody>
      </p:sp>
      <p:sp>
        <p:nvSpPr>
          <p:cNvPr id="6" name="TextBox 5">
            <a:extLst>
              <a:ext uri="{FF2B5EF4-FFF2-40B4-BE49-F238E27FC236}">
                <a16:creationId xmlns:a16="http://schemas.microsoft.com/office/drawing/2014/main" id="{BDF70FC2-71B1-6FAE-D97F-1D999DAC1BED}"/>
              </a:ext>
            </a:extLst>
          </p:cNvPr>
          <p:cNvSpPr txBox="1"/>
          <p:nvPr/>
        </p:nvSpPr>
        <p:spPr>
          <a:xfrm>
            <a:off x="722203" y="2409303"/>
            <a:ext cx="1947406"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sz="2400">
                <a:cs typeface="Calibri"/>
              </a:rPr>
              <a:t>DALL-E</a:t>
            </a:r>
          </a:p>
        </p:txBody>
      </p:sp>
      <p:sp>
        <p:nvSpPr>
          <p:cNvPr id="3" name="Google Shape;88;p17">
            <a:extLst>
              <a:ext uri="{FF2B5EF4-FFF2-40B4-BE49-F238E27FC236}">
                <a16:creationId xmlns:a16="http://schemas.microsoft.com/office/drawing/2014/main" id="{D0CE450B-E9BF-ADBA-EF90-A9C24D589793}"/>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4097926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83D9-21C1-D64D-9187-E538E927B392}"/>
              </a:ext>
            </a:extLst>
          </p:cNvPr>
          <p:cNvSpPr>
            <a:spLocks noGrp="1"/>
          </p:cNvSpPr>
          <p:nvPr>
            <p:ph type="title"/>
          </p:nvPr>
        </p:nvSpPr>
        <p:spPr>
          <a:xfrm>
            <a:off x="628650" y="273844"/>
            <a:ext cx="7886700" cy="560333"/>
          </a:xfrm>
        </p:spPr>
        <p:txBody>
          <a:bodyPr/>
          <a:lstStyle/>
          <a:p>
            <a:r>
              <a:rPr lang="en-US">
                <a:cs typeface="Calibri Light"/>
              </a:rPr>
              <a:t>Complimentary Work</a:t>
            </a:r>
            <a:endParaRPr lang="en-US"/>
          </a:p>
        </p:txBody>
      </p:sp>
      <p:sp>
        <p:nvSpPr>
          <p:cNvPr id="3" name="Content Placeholder 2">
            <a:extLst>
              <a:ext uri="{FF2B5EF4-FFF2-40B4-BE49-F238E27FC236}">
                <a16:creationId xmlns:a16="http://schemas.microsoft.com/office/drawing/2014/main" id="{A8B780F0-CD20-0EBD-EFF3-FECF4BBA067B}"/>
              </a:ext>
            </a:extLst>
          </p:cNvPr>
          <p:cNvSpPr>
            <a:spLocks noGrp="1"/>
          </p:cNvSpPr>
          <p:nvPr>
            <p:ph idx="1"/>
          </p:nvPr>
        </p:nvSpPr>
        <p:spPr>
          <a:xfrm>
            <a:off x="628650" y="893665"/>
            <a:ext cx="7886700" cy="3739058"/>
          </a:xfrm>
        </p:spPr>
        <p:txBody>
          <a:bodyPr vert="horz" lIns="68580" tIns="34290" rIns="68580" bIns="34290" rtlCol="0" anchor="t">
            <a:normAutofit/>
          </a:bodyPr>
          <a:lstStyle/>
          <a:p>
            <a:r>
              <a:rPr lang="en-US" b="1" i="1">
                <a:ea typeface="+mn-lt"/>
                <a:cs typeface="+mn-lt"/>
              </a:rPr>
              <a:t>Using </a:t>
            </a:r>
            <a:r>
              <a:rPr lang="en-US" b="1" i="1" err="1">
                <a:ea typeface="+mn-lt"/>
                <a:cs typeface="+mn-lt"/>
              </a:rPr>
              <a:t>DeepSpeed</a:t>
            </a:r>
            <a:r>
              <a:rPr lang="en-US" b="1" i="1">
                <a:ea typeface="+mn-lt"/>
                <a:cs typeface="+mn-lt"/>
              </a:rPr>
              <a:t> and Megatron to Train Megatron-Turing NLG530B, A Large-Scale Generative Language Model</a:t>
            </a:r>
          </a:p>
          <a:p>
            <a:pPr marL="0" indent="0">
              <a:buNone/>
            </a:pPr>
            <a:endParaRPr lang="en-US" b="1" i="1">
              <a:ea typeface="+mn-lt"/>
              <a:cs typeface="+mn-lt"/>
            </a:endParaRPr>
          </a:p>
          <a:p>
            <a:r>
              <a:rPr lang="en-US">
                <a:ea typeface="+mn-lt"/>
                <a:cs typeface="+mn-lt"/>
              </a:rPr>
              <a:t>Microsoft  </a:t>
            </a:r>
            <a:r>
              <a:rPr lang="en-US" err="1">
                <a:ea typeface="+mn-lt"/>
                <a:cs typeface="+mn-lt"/>
              </a:rPr>
              <a:t>DeepSpeed</a:t>
            </a:r>
            <a:r>
              <a:rPr lang="en-US">
                <a:ea typeface="+mn-lt"/>
                <a:cs typeface="+mn-lt"/>
              </a:rPr>
              <a:t> deep learning optimization library </a:t>
            </a:r>
          </a:p>
          <a:p>
            <a:r>
              <a:rPr lang="en-US">
                <a:ea typeface="+mn-lt"/>
                <a:cs typeface="+mn-lt"/>
              </a:rPr>
              <a:t>NVIDIA Megatron-LM large transformer model</a:t>
            </a:r>
            <a:endParaRPr lang="en-US" b="1" i="1">
              <a:ea typeface="+mn-lt"/>
              <a:cs typeface="+mn-lt"/>
            </a:endParaRPr>
          </a:p>
          <a:p>
            <a:r>
              <a:rPr lang="en-US">
                <a:ea typeface="+mn-lt"/>
                <a:cs typeface="+mn-lt"/>
              </a:rPr>
              <a:t>Training of the largest monolithic transformer-based language model, Megatron-Turing NLG 530B (MT-NLG),with 530 billion parameters.</a:t>
            </a:r>
          </a:p>
          <a:p>
            <a:endParaRPr lang="en-US">
              <a:ea typeface="+mn-lt"/>
              <a:cs typeface="+mn-lt"/>
            </a:endParaRPr>
          </a:p>
        </p:txBody>
      </p:sp>
      <p:sp>
        <p:nvSpPr>
          <p:cNvPr id="5" name="Google Shape;88;p17">
            <a:extLst>
              <a:ext uri="{FF2B5EF4-FFF2-40B4-BE49-F238E27FC236}">
                <a16:creationId xmlns:a16="http://schemas.microsoft.com/office/drawing/2014/main" id="{3476ED84-94C0-3D61-DE7A-C8F1ACD14AD2}"/>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277191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83D9-21C1-D64D-9187-E538E927B392}"/>
              </a:ext>
            </a:extLst>
          </p:cNvPr>
          <p:cNvSpPr>
            <a:spLocks noGrp="1"/>
          </p:cNvSpPr>
          <p:nvPr>
            <p:ph type="title"/>
          </p:nvPr>
        </p:nvSpPr>
        <p:spPr>
          <a:xfrm>
            <a:off x="628650" y="273844"/>
            <a:ext cx="7886700" cy="560333"/>
          </a:xfrm>
        </p:spPr>
        <p:txBody>
          <a:bodyPr/>
          <a:lstStyle/>
          <a:p>
            <a:r>
              <a:rPr lang="en-US">
                <a:cs typeface="Calibri Light"/>
              </a:rPr>
              <a:t>Complimentary Work</a:t>
            </a:r>
            <a:endParaRPr lang="en-US"/>
          </a:p>
        </p:txBody>
      </p:sp>
      <p:sp>
        <p:nvSpPr>
          <p:cNvPr id="3" name="Content Placeholder 2">
            <a:extLst>
              <a:ext uri="{FF2B5EF4-FFF2-40B4-BE49-F238E27FC236}">
                <a16:creationId xmlns:a16="http://schemas.microsoft.com/office/drawing/2014/main" id="{A8B780F0-CD20-0EBD-EFF3-FECF4BBA067B}"/>
              </a:ext>
            </a:extLst>
          </p:cNvPr>
          <p:cNvSpPr>
            <a:spLocks noGrp="1"/>
          </p:cNvSpPr>
          <p:nvPr>
            <p:ph idx="1"/>
          </p:nvPr>
        </p:nvSpPr>
        <p:spPr>
          <a:xfrm>
            <a:off x="628650" y="893665"/>
            <a:ext cx="7886700" cy="3739058"/>
          </a:xfrm>
        </p:spPr>
        <p:txBody>
          <a:bodyPr vert="horz" lIns="68580" tIns="34290" rIns="68580" bIns="34290" rtlCol="0" anchor="t">
            <a:normAutofit/>
          </a:bodyPr>
          <a:lstStyle/>
          <a:p>
            <a:r>
              <a:rPr lang="en-US">
                <a:ea typeface="+mn-lt"/>
                <a:cs typeface="+mn-lt"/>
              </a:rPr>
              <a:t>Will help further with development of large-scale training infrastructures, large-scale language models, and natural language generations.</a:t>
            </a:r>
          </a:p>
          <a:p>
            <a:r>
              <a:rPr lang="en-US">
                <a:ea typeface="+mn-lt"/>
                <a:cs typeface="+mn-lt"/>
              </a:rPr>
              <a:t>which achieves superior zero-, one-, and few-shot learning accuracies and new state-of-the-art results on NLP benchmarks.</a:t>
            </a:r>
          </a:p>
          <a:p>
            <a:endParaRPr lang="en-US" b="1" i="1">
              <a:ea typeface="+mn-lt"/>
              <a:cs typeface="+mn-lt"/>
            </a:endParaRPr>
          </a:p>
          <a:p>
            <a:endParaRPr lang="en-US">
              <a:ea typeface="+mn-lt"/>
              <a:cs typeface="+mn-lt"/>
            </a:endParaRPr>
          </a:p>
        </p:txBody>
      </p:sp>
      <p:sp>
        <p:nvSpPr>
          <p:cNvPr id="5" name="Google Shape;88;p17">
            <a:extLst>
              <a:ext uri="{FF2B5EF4-FFF2-40B4-BE49-F238E27FC236}">
                <a16:creationId xmlns:a16="http://schemas.microsoft.com/office/drawing/2014/main" id="{3476ED84-94C0-3D61-DE7A-C8F1ACD14AD2}"/>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a:t>
            </a:r>
            <a:r>
              <a:rPr lang="en-US"/>
              <a:t>Ammar, Elisee</a:t>
            </a:r>
          </a:p>
        </p:txBody>
      </p:sp>
    </p:spTree>
    <p:extLst>
      <p:ext uri="{BB962C8B-B14F-4D97-AF65-F5344CB8AC3E}">
        <p14:creationId xmlns:p14="http://schemas.microsoft.com/office/powerpoint/2010/main" val="358658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Zero-shot Generalization</a:t>
            </a:r>
            <a:endParaRPr sz="3500">
              <a:latin typeface="Calibri"/>
              <a:ea typeface="Calibri"/>
              <a:cs typeface="Calibri"/>
              <a:sym typeface="Calibri"/>
            </a:endParaRPr>
          </a:p>
        </p:txBody>
      </p:sp>
      <p:sp>
        <p:nvSpPr>
          <p:cNvPr id="68" name="Google Shape;68;p15"/>
          <p:cNvSpPr txBox="1">
            <a:spLocks noGrp="1"/>
          </p:cNvSpPr>
          <p:nvPr>
            <p:ph type="body" idx="1"/>
          </p:nvPr>
        </p:nvSpPr>
        <p:spPr>
          <a:xfrm>
            <a:off x="311700" y="1124300"/>
            <a:ext cx="8285400" cy="2996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What is Zero-shot Generalization?</a:t>
            </a:r>
            <a:endParaRPr>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n" sz="1800">
                <a:solidFill>
                  <a:schemeClr val="dk1"/>
                </a:solidFill>
                <a:latin typeface="Calibri"/>
                <a:ea typeface="Calibri"/>
                <a:cs typeface="Calibri"/>
                <a:sym typeface="Calibri"/>
              </a:rPr>
              <a:t>“Zero-shot” allows a model to recognize what</a:t>
            </a:r>
            <a:r>
              <a:rPr lang="en" sz="1800" b="1">
                <a:solidFill>
                  <a:schemeClr val="accent1"/>
                </a:solidFill>
                <a:latin typeface="Calibri"/>
                <a:ea typeface="Calibri"/>
                <a:cs typeface="Calibri"/>
                <a:sym typeface="Calibri"/>
              </a:rPr>
              <a:t> </a:t>
            </a:r>
            <a:r>
              <a:rPr lang="en" sz="1800">
                <a:solidFill>
                  <a:schemeClr val="accent1"/>
                </a:solidFill>
                <a:latin typeface="Calibri"/>
                <a:ea typeface="Calibri"/>
                <a:cs typeface="Calibri"/>
                <a:sym typeface="Calibri"/>
              </a:rPr>
              <a:t>it hasn’t seen before.</a:t>
            </a:r>
            <a:endParaRPr sz="1800">
              <a:solidFill>
                <a:schemeClr val="accent1"/>
              </a:solidFill>
              <a:latin typeface="Calibri"/>
              <a:ea typeface="Calibri"/>
              <a:cs typeface="Calibri"/>
              <a:sym typeface="Calibri"/>
            </a:endParaRPr>
          </a:p>
          <a:p>
            <a:pPr marL="914400" lvl="0" indent="0" algn="l" rtl="0">
              <a:spcBef>
                <a:spcPts val="1200"/>
              </a:spcBef>
              <a:spcAft>
                <a:spcPts val="1200"/>
              </a:spcAft>
              <a:buNone/>
            </a:pPr>
            <a:endParaRPr b="1">
              <a:solidFill>
                <a:schemeClr val="accent1"/>
              </a:solidFill>
            </a:endParaRPr>
          </a:p>
        </p:txBody>
      </p:sp>
      <p:sp>
        <p:nvSpPr>
          <p:cNvPr id="69" name="Google Shape;69;p15"/>
          <p:cNvSpPr txBox="1"/>
          <p:nvPr/>
        </p:nvSpPr>
        <p:spPr>
          <a:xfrm>
            <a:off x="8114225" y="4647275"/>
            <a:ext cx="8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accent1"/>
                </a:solidFill>
                <a:hlinkClick r:id="rId3">
                  <a:extLst>
                    <a:ext uri="{A12FA001-AC4F-418D-AE19-62706E023703}">
                      <ahyp:hlinkClr xmlns:ahyp="http://schemas.microsoft.com/office/drawing/2018/hyperlinkcolor" val="tx"/>
                    </a:ext>
                  </a:extLst>
                </a:hlinkClick>
              </a:rPr>
              <a:t>Source</a:t>
            </a:r>
            <a:endParaRPr>
              <a:solidFill>
                <a:schemeClr val="accent1"/>
              </a:solidFill>
            </a:endParaRPr>
          </a:p>
        </p:txBody>
      </p:sp>
      <p:sp>
        <p:nvSpPr>
          <p:cNvPr id="2" name="Google Shape;67;p14">
            <a:extLst>
              <a:ext uri="{FF2B5EF4-FFF2-40B4-BE49-F238E27FC236}">
                <a16:creationId xmlns:a16="http://schemas.microsoft.com/office/drawing/2014/main" id="{28CE12A6-F51F-B18D-FF66-437A6ED11CCA}"/>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Zero-shot Generalization</a:t>
            </a:r>
            <a:endParaRPr sz="3500">
              <a:latin typeface="Calibri"/>
              <a:ea typeface="Calibri"/>
              <a:cs typeface="Calibri"/>
              <a:sym typeface="Calibri"/>
            </a:endParaRPr>
          </a:p>
        </p:txBody>
      </p:sp>
      <p:sp>
        <p:nvSpPr>
          <p:cNvPr id="75" name="Google Shape;75;p16"/>
          <p:cNvSpPr txBox="1">
            <a:spLocks noGrp="1"/>
          </p:cNvSpPr>
          <p:nvPr>
            <p:ph type="body" idx="1"/>
          </p:nvPr>
        </p:nvSpPr>
        <p:spPr>
          <a:xfrm>
            <a:off x="311700" y="1124300"/>
            <a:ext cx="8285400" cy="2996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Calibri"/>
              <a:buChar char="●"/>
            </a:pPr>
            <a:r>
              <a:rPr lang="en">
                <a:solidFill>
                  <a:schemeClr val="dk1"/>
                </a:solidFill>
                <a:latin typeface="Calibri"/>
                <a:ea typeface="Calibri"/>
                <a:cs typeface="Calibri"/>
                <a:sym typeface="Calibri"/>
              </a:rPr>
              <a:t>What is Zero-shot Generalization?</a:t>
            </a:r>
            <a:endParaRPr>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n" sz="1800">
                <a:solidFill>
                  <a:schemeClr val="dk1"/>
                </a:solidFill>
                <a:latin typeface="Calibri"/>
                <a:ea typeface="Calibri"/>
                <a:cs typeface="Calibri"/>
                <a:sym typeface="Calibri"/>
              </a:rPr>
              <a:t>“Zero-shot” allows a model to recognize what </a:t>
            </a:r>
            <a:r>
              <a:rPr lang="en" sz="1800">
                <a:solidFill>
                  <a:schemeClr val="accent1"/>
                </a:solidFill>
                <a:latin typeface="Calibri"/>
                <a:ea typeface="Calibri"/>
                <a:cs typeface="Calibri"/>
                <a:sym typeface="Calibri"/>
              </a:rPr>
              <a:t>it hasn’t seen before.</a:t>
            </a:r>
            <a:endParaRPr sz="1800">
              <a:solidFill>
                <a:schemeClr val="accent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n" sz="1800">
                <a:solidFill>
                  <a:schemeClr val="dk1"/>
                </a:solidFill>
                <a:latin typeface="Calibri"/>
                <a:ea typeface="Calibri"/>
                <a:cs typeface="Calibri"/>
                <a:sym typeface="Calibri"/>
              </a:rPr>
              <a:t>The capability of large language models </a:t>
            </a:r>
            <a:r>
              <a:rPr lang="en" sz="1800">
                <a:solidFill>
                  <a:schemeClr val="accent1"/>
                </a:solidFill>
                <a:latin typeface="Calibri"/>
                <a:ea typeface="Calibri"/>
                <a:cs typeface="Calibri"/>
                <a:sym typeface="Calibri"/>
              </a:rPr>
              <a:t>pretrained on unstructured data</a:t>
            </a:r>
            <a:r>
              <a:rPr lang="en" sz="1800">
                <a:solidFill>
                  <a:schemeClr val="dk1"/>
                </a:solidFill>
                <a:latin typeface="Calibri"/>
                <a:ea typeface="Calibri"/>
                <a:cs typeface="Calibri"/>
                <a:sym typeface="Calibri"/>
              </a:rPr>
              <a:t> to perform tasks </a:t>
            </a:r>
            <a:r>
              <a:rPr lang="en" sz="1800">
                <a:solidFill>
                  <a:schemeClr val="accent1"/>
                </a:solidFill>
                <a:latin typeface="Calibri"/>
                <a:ea typeface="Calibri"/>
                <a:cs typeface="Calibri"/>
                <a:sym typeface="Calibri"/>
              </a:rPr>
              <a:t>without additional training.</a:t>
            </a:r>
            <a:endParaRPr sz="1800">
              <a:solidFill>
                <a:schemeClr val="accent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n" sz="1800">
                <a:solidFill>
                  <a:schemeClr val="dk1"/>
                </a:solidFill>
                <a:latin typeface="Calibri"/>
                <a:ea typeface="Calibri"/>
                <a:cs typeface="Calibri"/>
                <a:sym typeface="Calibri"/>
              </a:rPr>
              <a:t>The ability of large language models to perform a wide variety of tasks that they were</a:t>
            </a:r>
            <a:r>
              <a:rPr lang="en" sz="1800" b="1">
                <a:solidFill>
                  <a:schemeClr val="accent1"/>
                </a:solidFill>
                <a:latin typeface="Calibri"/>
                <a:ea typeface="Calibri"/>
                <a:cs typeface="Calibri"/>
                <a:sym typeface="Calibri"/>
              </a:rPr>
              <a:t> </a:t>
            </a:r>
            <a:r>
              <a:rPr lang="en" sz="1800">
                <a:solidFill>
                  <a:schemeClr val="accent1"/>
                </a:solidFill>
                <a:latin typeface="Calibri"/>
                <a:ea typeface="Calibri"/>
                <a:cs typeface="Calibri"/>
                <a:sym typeface="Calibri"/>
              </a:rPr>
              <a:t>not explicitly trained on.</a:t>
            </a:r>
            <a:endParaRPr sz="1800">
              <a:solidFill>
                <a:schemeClr val="accent1"/>
              </a:solidFill>
              <a:latin typeface="Calibri"/>
              <a:ea typeface="Calibri"/>
              <a:cs typeface="Calibri"/>
              <a:sym typeface="Calibri"/>
            </a:endParaRPr>
          </a:p>
        </p:txBody>
      </p:sp>
      <p:sp>
        <p:nvSpPr>
          <p:cNvPr id="76" name="Google Shape;76;p16"/>
          <p:cNvSpPr txBox="1"/>
          <p:nvPr/>
        </p:nvSpPr>
        <p:spPr>
          <a:xfrm>
            <a:off x="8114225" y="4647275"/>
            <a:ext cx="8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accent1"/>
                </a:solidFill>
                <a:hlinkClick r:id="rId3">
                  <a:extLst>
                    <a:ext uri="{A12FA001-AC4F-418D-AE19-62706E023703}">
                      <ahyp:hlinkClr xmlns:ahyp="http://schemas.microsoft.com/office/drawing/2018/hyperlinkcolor" val="tx"/>
                    </a:ext>
                  </a:extLst>
                </a:hlinkClick>
              </a:rPr>
              <a:t>Source</a:t>
            </a:r>
            <a:endParaRPr>
              <a:solidFill>
                <a:schemeClr val="accent1"/>
              </a:solidFill>
            </a:endParaRPr>
          </a:p>
        </p:txBody>
      </p:sp>
      <p:sp>
        <p:nvSpPr>
          <p:cNvPr id="2" name="Google Shape;67;p14">
            <a:extLst>
              <a:ext uri="{FF2B5EF4-FFF2-40B4-BE49-F238E27FC236}">
                <a16:creationId xmlns:a16="http://schemas.microsoft.com/office/drawing/2014/main" id="{A48CFFDD-FBFB-0A14-9892-6EA7673BA9AF}"/>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Motivation</a:t>
            </a:r>
            <a:endParaRPr sz="3500">
              <a:latin typeface="Calibri"/>
              <a:ea typeface="Calibri"/>
              <a:cs typeface="Calibri"/>
              <a:sym typeface="Calibri"/>
            </a:endParaRPr>
          </a:p>
        </p:txBody>
      </p:sp>
      <p:pic>
        <p:nvPicPr>
          <p:cNvPr id="82" name="Google Shape;82;p17"/>
          <p:cNvPicPr preferRelativeResize="0"/>
          <p:nvPr/>
        </p:nvPicPr>
        <p:blipFill>
          <a:blip r:embed="rId3">
            <a:alphaModFix/>
          </a:blip>
          <a:stretch>
            <a:fillRect/>
          </a:stretch>
        </p:blipFill>
        <p:spPr>
          <a:xfrm>
            <a:off x="238513" y="1485950"/>
            <a:ext cx="8666975" cy="2615175"/>
          </a:xfrm>
          <a:prstGeom prst="rect">
            <a:avLst/>
          </a:prstGeom>
          <a:noFill/>
          <a:ln>
            <a:noFill/>
          </a:ln>
        </p:spPr>
      </p:pic>
      <p:sp>
        <p:nvSpPr>
          <p:cNvPr id="83" name="Google Shape;83;p17"/>
          <p:cNvSpPr txBox="1"/>
          <p:nvPr/>
        </p:nvSpPr>
        <p:spPr>
          <a:xfrm>
            <a:off x="1751388" y="4225675"/>
            <a:ext cx="5641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Calibri"/>
                <a:ea typeface="Calibri"/>
                <a:cs typeface="Calibri"/>
                <a:sym typeface="Calibri"/>
              </a:rPr>
              <a:t>What is the perfect formula for attaining </a:t>
            </a:r>
            <a:r>
              <a:rPr lang="en" sz="2000" b="1">
                <a:solidFill>
                  <a:schemeClr val="accent1"/>
                </a:solidFill>
                <a:latin typeface="Calibri"/>
                <a:ea typeface="Calibri"/>
                <a:cs typeface="Calibri"/>
                <a:sym typeface="Calibri"/>
              </a:rPr>
              <a:t>zero-shot generalization?</a:t>
            </a:r>
            <a:endParaRPr sz="2000" b="1">
              <a:solidFill>
                <a:schemeClr val="accent1"/>
              </a:solidFill>
              <a:latin typeface="Calibri"/>
              <a:ea typeface="Calibri"/>
              <a:cs typeface="Calibri"/>
              <a:sym typeface="Calibri"/>
            </a:endParaRPr>
          </a:p>
        </p:txBody>
      </p:sp>
      <p:sp>
        <p:nvSpPr>
          <p:cNvPr id="2" name="Google Shape;67;p14">
            <a:extLst>
              <a:ext uri="{FF2B5EF4-FFF2-40B4-BE49-F238E27FC236}">
                <a16:creationId xmlns:a16="http://schemas.microsoft.com/office/drawing/2014/main" id="{BBD02892-7CC9-CF38-6539-AE509E186A2B}"/>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272550" y="398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latin typeface="Calibri"/>
                <a:ea typeface="Calibri"/>
                <a:cs typeface="Calibri"/>
                <a:sym typeface="Calibri"/>
              </a:rPr>
              <a:t>Architecture</a:t>
            </a:r>
            <a:endParaRPr sz="3500">
              <a:latin typeface="Calibri"/>
              <a:ea typeface="Calibri"/>
              <a:cs typeface="Calibri"/>
              <a:sym typeface="Calibri"/>
            </a:endParaRPr>
          </a:p>
        </p:txBody>
      </p:sp>
      <p:grpSp>
        <p:nvGrpSpPr>
          <p:cNvPr id="89" name="Google Shape;89;p18"/>
          <p:cNvGrpSpPr/>
          <p:nvPr/>
        </p:nvGrpSpPr>
        <p:grpSpPr>
          <a:xfrm>
            <a:off x="5762012" y="-41"/>
            <a:ext cx="3382329" cy="970682"/>
            <a:chOff x="914625" y="1490125"/>
            <a:chExt cx="7314725" cy="2372726"/>
          </a:xfrm>
        </p:grpSpPr>
        <p:pic>
          <p:nvPicPr>
            <p:cNvPr id="90" name="Google Shape;90;p18"/>
            <p:cNvPicPr preferRelativeResize="0"/>
            <p:nvPr/>
          </p:nvPicPr>
          <p:blipFill>
            <a:blip r:embed="rId3">
              <a:alphaModFix amt="29000"/>
            </a:blip>
            <a:stretch>
              <a:fillRect/>
            </a:stretch>
          </p:blipFill>
          <p:spPr>
            <a:xfrm>
              <a:off x="914625" y="1534073"/>
              <a:ext cx="7314725" cy="2207150"/>
            </a:xfrm>
            <a:prstGeom prst="rect">
              <a:avLst/>
            </a:prstGeom>
            <a:noFill/>
            <a:ln>
              <a:noFill/>
            </a:ln>
          </p:spPr>
        </p:pic>
        <p:pic>
          <p:nvPicPr>
            <p:cNvPr id="91" name="Google Shape;91;p18"/>
            <p:cNvPicPr preferRelativeResize="0"/>
            <p:nvPr/>
          </p:nvPicPr>
          <p:blipFill>
            <a:blip r:embed="rId4">
              <a:alphaModFix/>
            </a:blip>
            <a:stretch>
              <a:fillRect/>
            </a:stretch>
          </p:blipFill>
          <p:spPr>
            <a:xfrm>
              <a:off x="933725" y="1490125"/>
              <a:ext cx="1587150" cy="2372726"/>
            </a:xfrm>
            <a:prstGeom prst="rect">
              <a:avLst/>
            </a:prstGeom>
            <a:noFill/>
            <a:ln>
              <a:noFill/>
            </a:ln>
          </p:spPr>
        </p:pic>
      </p:grpSp>
      <p:sp>
        <p:nvSpPr>
          <p:cNvPr id="92" name="Google Shape;92;p18"/>
          <p:cNvSpPr txBox="1"/>
          <p:nvPr/>
        </p:nvSpPr>
        <p:spPr>
          <a:xfrm>
            <a:off x="684575" y="3788525"/>
            <a:ext cx="16674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Calibri"/>
                <a:ea typeface="Calibri"/>
                <a:cs typeface="Calibri"/>
                <a:sym typeface="Calibri"/>
              </a:rPr>
              <a:t>Each token attends to previous tokens only</a:t>
            </a:r>
            <a:endParaRPr sz="1600">
              <a:latin typeface="Calibri"/>
              <a:ea typeface="Calibri"/>
              <a:cs typeface="Calibri"/>
              <a:sym typeface="Calibri"/>
            </a:endParaRPr>
          </a:p>
        </p:txBody>
      </p:sp>
      <p:sp>
        <p:nvSpPr>
          <p:cNvPr id="93" name="Google Shape;93;p18"/>
          <p:cNvSpPr txBox="1"/>
          <p:nvPr/>
        </p:nvSpPr>
        <p:spPr>
          <a:xfrm>
            <a:off x="3472950" y="3749975"/>
            <a:ext cx="2119800" cy="1246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Calibri"/>
                <a:ea typeface="Calibri"/>
                <a:cs typeface="Calibri"/>
                <a:sym typeface="Calibri"/>
              </a:rPr>
              <a:t>Attention is allowed to be bidirectional on any conditioning information</a:t>
            </a:r>
            <a:r>
              <a:rPr lang="en" sz="1800">
                <a:latin typeface="Calibri"/>
                <a:ea typeface="Calibri"/>
                <a:cs typeface="Calibri"/>
                <a:sym typeface="Calibri"/>
              </a:rPr>
              <a:t> </a:t>
            </a:r>
            <a:endParaRPr sz="1800">
              <a:latin typeface="Calibri"/>
              <a:ea typeface="Calibri"/>
              <a:cs typeface="Calibri"/>
              <a:sym typeface="Calibri"/>
            </a:endParaRPr>
          </a:p>
        </p:txBody>
      </p:sp>
      <p:sp>
        <p:nvSpPr>
          <p:cNvPr id="94" name="Google Shape;94;p18"/>
          <p:cNvSpPr txBox="1"/>
          <p:nvPr/>
        </p:nvSpPr>
        <p:spPr>
          <a:xfrm>
            <a:off x="6650675" y="3649925"/>
            <a:ext cx="20553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Calibri"/>
                <a:ea typeface="Calibri"/>
                <a:cs typeface="Calibri"/>
                <a:sym typeface="Calibri"/>
              </a:rPr>
              <a:t>Attention is allowed to be bidirectional on any conditioning information fed into the encoder.</a:t>
            </a:r>
            <a:r>
              <a:rPr lang="en" sz="1800">
                <a:latin typeface="Calibri"/>
                <a:ea typeface="Calibri"/>
                <a:cs typeface="Calibri"/>
                <a:sym typeface="Calibri"/>
              </a:rPr>
              <a:t> </a:t>
            </a:r>
            <a:endParaRPr sz="1800">
              <a:latin typeface="Calibri"/>
              <a:ea typeface="Calibri"/>
              <a:cs typeface="Calibri"/>
              <a:sym typeface="Calibri"/>
            </a:endParaRPr>
          </a:p>
        </p:txBody>
      </p:sp>
      <p:pic>
        <p:nvPicPr>
          <p:cNvPr id="95" name="Google Shape;95;p18"/>
          <p:cNvPicPr preferRelativeResize="0"/>
          <p:nvPr/>
        </p:nvPicPr>
        <p:blipFill rotWithShape="1">
          <a:blip r:embed="rId5">
            <a:alphaModFix/>
          </a:blip>
          <a:srcRect l="64134"/>
          <a:stretch/>
        </p:blipFill>
        <p:spPr>
          <a:xfrm>
            <a:off x="6472792" y="1420738"/>
            <a:ext cx="2055300" cy="2176775"/>
          </a:xfrm>
          <a:prstGeom prst="rect">
            <a:avLst/>
          </a:prstGeom>
          <a:noFill/>
          <a:ln>
            <a:noFill/>
          </a:ln>
        </p:spPr>
      </p:pic>
      <p:pic>
        <p:nvPicPr>
          <p:cNvPr id="96" name="Google Shape;96;p18"/>
          <p:cNvPicPr preferRelativeResize="0"/>
          <p:nvPr/>
        </p:nvPicPr>
        <p:blipFill rotWithShape="1">
          <a:blip r:embed="rId5">
            <a:alphaModFix/>
          </a:blip>
          <a:srcRect l="32487" r="34726"/>
          <a:stretch/>
        </p:blipFill>
        <p:spPr>
          <a:xfrm>
            <a:off x="3472948" y="1483350"/>
            <a:ext cx="1878900" cy="2176775"/>
          </a:xfrm>
          <a:prstGeom prst="rect">
            <a:avLst/>
          </a:prstGeom>
          <a:noFill/>
          <a:ln>
            <a:noFill/>
          </a:ln>
        </p:spPr>
      </p:pic>
      <p:pic>
        <p:nvPicPr>
          <p:cNvPr id="97" name="Google Shape;97;p18"/>
          <p:cNvPicPr preferRelativeResize="0"/>
          <p:nvPr/>
        </p:nvPicPr>
        <p:blipFill rotWithShape="1">
          <a:blip r:embed="rId5">
            <a:alphaModFix/>
          </a:blip>
          <a:srcRect r="64134"/>
          <a:stretch/>
        </p:blipFill>
        <p:spPr>
          <a:xfrm>
            <a:off x="490617" y="1483363"/>
            <a:ext cx="2055300" cy="2176775"/>
          </a:xfrm>
          <a:prstGeom prst="rect">
            <a:avLst/>
          </a:prstGeom>
          <a:noFill/>
          <a:ln>
            <a:noFill/>
          </a:ln>
        </p:spPr>
      </p:pic>
      <p:sp>
        <p:nvSpPr>
          <p:cNvPr id="2" name="Google Shape;67;p14">
            <a:extLst>
              <a:ext uri="{FF2B5EF4-FFF2-40B4-BE49-F238E27FC236}">
                <a16:creationId xmlns:a16="http://schemas.microsoft.com/office/drawing/2014/main" id="{B5BB88C5-AF57-14F0-D0A7-2349D74D75F7}"/>
              </a:ext>
            </a:extLst>
          </p:cNvPr>
          <p:cNvSpPr txBox="1">
            <a:spLocks/>
          </p:cNvSpPr>
          <p:nvPr/>
        </p:nvSpPr>
        <p:spPr>
          <a:xfrm>
            <a:off x="43766" y="4646579"/>
            <a:ext cx="3155100" cy="1843844"/>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spcAft>
                <a:spcPts val="1200"/>
              </a:spcAft>
              <a:buClr>
                <a:schemeClr val="dk1"/>
              </a:buClr>
              <a:buSzPts val="1100"/>
            </a:pPr>
            <a:r>
              <a:rPr lang="en" dirty="0"/>
              <a:t>✍️: </a:t>
            </a:r>
            <a:r>
              <a:rPr lang="en" sz="1000" dirty="0"/>
              <a:t>Ayo Ajayi and </a:t>
            </a:r>
            <a:r>
              <a:rPr lang="en" sz="1000" dirty="0" err="1"/>
              <a:t>Muhannad</a:t>
            </a:r>
            <a:r>
              <a:rPr lang="en" sz="1000" dirty="0"/>
              <a:t> Muzammil </a:t>
            </a:r>
            <a:r>
              <a:rPr lang="en" sz="1000" dirty="0" err="1"/>
              <a:t>Godil</a:t>
            </a:r>
            <a:endParaRPr lang="en-US" sz="10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2792</Words>
  <Application>Microsoft Macintosh PowerPoint</Application>
  <PresentationFormat>On-screen Show (16:9)</PresentationFormat>
  <Paragraphs>283</Paragraphs>
  <Slides>53</Slides>
  <Notes>46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53</vt:i4>
      </vt:variant>
    </vt:vector>
  </HeadingPairs>
  <TitlesOfParts>
    <vt:vector size="64" baseType="lpstr">
      <vt:lpstr>Lato</vt:lpstr>
      <vt:lpstr>Corbel</vt:lpstr>
      <vt:lpstr>Calibri</vt:lpstr>
      <vt:lpstr>Arial</vt:lpstr>
      <vt:lpstr>Raleway</vt:lpstr>
      <vt:lpstr>Courier New</vt:lpstr>
      <vt:lpstr>Calibri Light</vt:lpstr>
      <vt:lpstr>Simple Light</vt:lpstr>
      <vt:lpstr>Simple Light</vt:lpstr>
      <vt:lpstr>office theme</vt:lpstr>
      <vt:lpstr>Streamline</vt:lpstr>
      <vt:lpstr>Session #5:  Comparing Architectures </vt:lpstr>
      <vt:lpstr>News: 20B-parameter Alexa model</vt:lpstr>
      <vt:lpstr>Week's prompt </vt:lpstr>
      <vt:lpstr>PowerPoint Presentation</vt:lpstr>
      <vt:lpstr>Zero-shot Generalization</vt:lpstr>
      <vt:lpstr>Zero-shot Generalization</vt:lpstr>
      <vt:lpstr>Zero-shot Generalization</vt:lpstr>
      <vt:lpstr>Motivation</vt:lpstr>
      <vt:lpstr>Architecture</vt:lpstr>
      <vt:lpstr>Objective</vt:lpstr>
      <vt:lpstr>Objective</vt:lpstr>
      <vt:lpstr>Objective</vt:lpstr>
      <vt:lpstr>Objective - Modeling Configuration</vt:lpstr>
      <vt:lpstr>Self-Supervised Learning</vt:lpstr>
      <vt:lpstr>Multitask Fine-tuning</vt:lpstr>
      <vt:lpstr>All previously mentioned architecture was trained on 168 billion tokens   Multitask fine tuning is then considered and evaluation is done on zero shot performance   The training budget was similar across all models 15 petaflops-days over 830,000 TPUv4 hours</vt:lpstr>
      <vt:lpstr>Results: </vt:lpstr>
      <vt:lpstr>T0 And EAI</vt:lpstr>
      <vt:lpstr>Self supervised pre-training </vt:lpstr>
      <vt:lpstr>PowerPoint Presentation</vt:lpstr>
      <vt:lpstr>PowerPoint Presentation</vt:lpstr>
      <vt:lpstr>Positive</vt:lpstr>
      <vt:lpstr>Positive</vt:lpstr>
      <vt:lpstr>Potential Caveats </vt:lpstr>
      <vt:lpstr>Potential Caveats </vt:lpstr>
      <vt:lpstr>Empiricists </vt:lpstr>
      <vt:lpstr>PowerPoint Presentation</vt:lpstr>
      <vt:lpstr>PowerPoint Presentation</vt:lpstr>
      <vt:lpstr>Result:</vt:lpstr>
      <vt:lpstr>Result:</vt:lpstr>
      <vt:lpstr>Text Generation: Prompt→ I enjoy walking with my cute dog, …</vt:lpstr>
      <vt:lpstr>PowerPoint Presentation</vt:lpstr>
      <vt:lpstr>Summarization: prompt’s word count = 327</vt:lpstr>
      <vt:lpstr>BART</vt:lpstr>
      <vt:lpstr>GPT2</vt:lpstr>
      <vt:lpstr>GPT3</vt:lpstr>
      <vt:lpstr>Archaeologist</vt:lpstr>
      <vt:lpstr>Large Language Models in zero-shot generalization overview</vt:lpstr>
      <vt:lpstr>Prior works</vt:lpstr>
      <vt:lpstr>Wang’s finding</vt:lpstr>
      <vt:lpstr>Rethinking the current fine-tuning method</vt:lpstr>
      <vt:lpstr>Rethinking the current fine-tuning method</vt:lpstr>
      <vt:lpstr>Subsequent Work</vt:lpstr>
      <vt:lpstr>Subsequent Work</vt:lpstr>
      <vt:lpstr>Subsequent Work</vt:lpstr>
      <vt:lpstr>PowerPoint Presentation</vt:lpstr>
      <vt:lpstr>Experiments</vt:lpstr>
      <vt:lpstr>Visionary Interpretation</vt:lpstr>
      <vt:lpstr>Paper Approach </vt:lpstr>
      <vt:lpstr>Application on Images</vt:lpstr>
      <vt:lpstr>PowerPoint Presentation</vt:lpstr>
      <vt:lpstr>Complimentary Work</vt:lpstr>
      <vt:lpstr>Complimentary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100</cp:revision>
  <dcterms:modified xsi:type="dcterms:W3CDTF">2022-09-13T19:32:39Z</dcterms:modified>
</cp:coreProperties>
</file>